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20"/>
  </p:notesMasterIdLst>
  <p:sldIdLst>
    <p:sldId id="256" r:id="rId2"/>
    <p:sldId id="260" r:id="rId3"/>
    <p:sldId id="262" r:id="rId4"/>
    <p:sldId id="266" r:id="rId5"/>
    <p:sldId id="265" r:id="rId6"/>
    <p:sldId id="263" r:id="rId7"/>
    <p:sldId id="267" r:id="rId8"/>
    <p:sldId id="264" r:id="rId9"/>
    <p:sldId id="275" r:id="rId10"/>
    <p:sldId id="276" r:id="rId11"/>
    <p:sldId id="270" r:id="rId12"/>
    <p:sldId id="277" r:id="rId13"/>
    <p:sldId id="279" r:id="rId14"/>
    <p:sldId id="280" r:id="rId15"/>
    <p:sldId id="281" r:id="rId16"/>
    <p:sldId id="268" r:id="rId17"/>
    <p:sldId id="269" r:id="rId18"/>
    <p:sldId id="274" r:id="rId19"/>
  </p:sldIdLst>
  <p:sldSz cx="9144000" cy="5143500" type="screen16x9"/>
  <p:notesSz cx="6858000" cy="9144000"/>
  <p:embeddedFontLst>
    <p:embeddedFont>
      <p:font typeface="Roboto Black" panose="02000000000000000000" pitchFamily="2" charset="0"/>
      <p:bold r:id="rId21"/>
      <p:boldItalic r:id="rId22"/>
    </p:embeddedFont>
    <p:embeddedFont>
      <p:font typeface="Roboto Light" panose="02000000000000000000" pitchFamily="2" charset="0"/>
      <p:regular r:id="rId23"/>
      <p:bold r:id="rId24"/>
      <p:italic r:id="rId25"/>
      <p:boldItalic r:id="rId26"/>
    </p:embeddedFont>
    <p:embeddedFont>
      <p:font typeface="Roboto Mono Thin" panose="00000009000000000000" pitchFamily="49" charset="0"/>
      <p:regular r:id="rId27"/>
      <p:bold r:id="rId28"/>
      <p:italic r:id="rId29"/>
      <p:boldItalic r:id="rId30"/>
    </p:embeddedFont>
    <p:embeddedFont>
      <p:font typeface="Roboto Thin"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07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ADD70B-44E4-4BF7-899F-D0B619FC30A5}">
  <a:tblStyle styleId="{4EADD70B-44E4-4BF7-899F-D0B619FC30A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111" autoAdjust="0"/>
  </p:normalViewPr>
  <p:slideViewPr>
    <p:cSldViewPr snapToGrid="0">
      <p:cViewPr varScale="1">
        <p:scale>
          <a:sx n="99" d="100"/>
          <a:sy n="99" d="100"/>
        </p:scale>
        <p:origin x="99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37817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bb3dc62f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bb3dc62f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80277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bb3dc62fd_0_1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bb3dc62fd_0_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bb3dc62fd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294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5" r:id="rId5"/>
    <p:sldLayoutId id="2147483656" r:id="rId6"/>
    <p:sldLayoutId id="2147483657" r:id="rId7"/>
    <p:sldLayoutId id="2147483658" r:id="rId8"/>
    <p:sldLayoutId id="2147483660" r:id="rId9"/>
    <p:sldLayoutId id="2147483663"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7" name="TextBox 6">
            <a:extLst>
              <a:ext uri="{FF2B5EF4-FFF2-40B4-BE49-F238E27FC236}">
                <a16:creationId xmlns:a16="http://schemas.microsoft.com/office/drawing/2014/main" id="{81214B82-D617-B2C6-4192-53AB234B19DC}"/>
              </a:ext>
            </a:extLst>
          </p:cNvPr>
          <p:cNvSpPr txBox="1"/>
          <p:nvPr/>
        </p:nvSpPr>
        <p:spPr>
          <a:xfrm>
            <a:off x="0" y="253627"/>
            <a:ext cx="9144000" cy="4678204"/>
          </a:xfrm>
          <a:prstGeom prst="rect">
            <a:avLst/>
          </a:prstGeom>
          <a:noFill/>
        </p:spPr>
        <p:txBody>
          <a:bodyPr wrap="square">
            <a:spAutoFit/>
          </a:bodyPr>
          <a:lstStyle/>
          <a:p>
            <a:pPr algn="ctr"/>
            <a:r>
              <a:rPr lang="en-US" sz="3600" b="1" dirty="0" err="1">
                <a:solidFill>
                  <a:schemeClr val="accent1">
                    <a:lumMod val="75000"/>
                  </a:schemeClr>
                </a:solidFill>
                <a:latin typeface="Times New Roman" panose="02020603050405020304" pitchFamily="18" charset="0"/>
                <a:ea typeface="Cascadia Code SemiLight" panose="020B0609020000020004" pitchFamily="49" charset="0"/>
                <a:cs typeface="Times New Roman" panose="02020603050405020304" pitchFamily="18" charset="0"/>
              </a:rPr>
              <a:t>Plura</a:t>
            </a:r>
            <a:endParaRPr lang="en-US" sz="3600" b="1" dirty="0">
              <a:solidFill>
                <a:schemeClr val="accent1">
                  <a:lumMod val="75000"/>
                </a:schemeClr>
              </a:solidFill>
              <a:latin typeface="Times New Roman" panose="02020603050405020304" pitchFamily="18" charset="0"/>
              <a:ea typeface="Cascadia Code SemiLight" panose="020B0609020000020004" pitchFamily="49" charset="0"/>
              <a:cs typeface="Times New Roman" panose="02020603050405020304" pitchFamily="18" charset="0"/>
            </a:endParaRPr>
          </a:p>
          <a:p>
            <a:r>
              <a:rPr lang="en-US" sz="1600" b="1" dirty="0">
                <a:solidFill>
                  <a:schemeClr val="bg1"/>
                </a:solidFill>
                <a:latin typeface="Times New Roman" panose="02020603050405020304" pitchFamily="18" charset="0"/>
                <a:ea typeface="Cascadia Code SemiLight" panose="020B0609020000020004" pitchFamily="49" charset="0"/>
                <a:cs typeface="Times New Roman" panose="02020603050405020304" pitchFamily="18" charset="0"/>
              </a:rPr>
              <a:t>			</a:t>
            </a:r>
          </a:p>
          <a:p>
            <a:endParaRPr lang="en-US" sz="1600" b="1" dirty="0">
              <a:solidFill>
                <a:schemeClr val="bg1"/>
              </a:solidFill>
              <a:latin typeface="Times New Roman" panose="02020603050405020304" pitchFamily="18" charset="0"/>
              <a:ea typeface="Cascadia Code SemiLight" panose="020B0609020000020004" pitchFamily="49" charset="0"/>
              <a:cs typeface="Times New Roman" panose="02020603050405020304" pitchFamily="18" charset="0"/>
            </a:endParaRPr>
          </a:p>
          <a:p>
            <a:endParaRPr lang="en-US" sz="1600" b="1" dirty="0">
              <a:solidFill>
                <a:schemeClr val="bg1"/>
              </a:solidFill>
              <a:latin typeface="Times New Roman" panose="02020603050405020304" pitchFamily="18" charset="0"/>
              <a:ea typeface="Cascadia Code SemiLight" panose="020B0609020000020004" pitchFamily="49" charset="0"/>
              <a:cs typeface="Times New Roman" panose="02020603050405020304" pitchFamily="18" charset="0"/>
            </a:endParaRPr>
          </a:p>
          <a:p>
            <a:endParaRPr lang="en-US" sz="1600" b="1" dirty="0">
              <a:solidFill>
                <a:schemeClr val="bg1"/>
              </a:solidFill>
              <a:latin typeface="Times New Roman" panose="02020603050405020304" pitchFamily="18" charset="0"/>
              <a:ea typeface="Cascadia Code SemiLight" panose="020B0609020000020004" pitchFamily="49" charset="0"/>
              <a:cs typeface="Times New Roman" panose="02020603050405020304" pitchFamily="18" charset="0"/>
            </a:endParaRPr>
          </a:p>
          <a:p>
            <a:pPr>
              <a:lnSpc>
                <a:spcPct val="150000"/>
              </a:lnSpc>
            </a:pPr>
            <a:r>
              <a:rPr lang="en-US" sz="1600" u="sng" dirty="0">
                <a:solidFill>
                  <a:schemeClr val="accent1"/>
                </a:solidFill>
                <a:latin typeface="Roboto Black" panose="02000000000000000000" pitchFamily="2" charset="0"/>
                <a:ea typeface="Roboto Black" panose="02000000000000000000" pitchFamily="2" charset="0"/>
                <a:cs typeface="Roboto Black" panose="02000000000000000000" pitchFamily="2" charset="0"/>
              </a:rPr>
              <a:t>Team Members:</a:t>
            </a:r>
            <a:r>
              <a:rPr lang="en-US" sz="1600" dirty="0">
                <a:solidFill>
                  <a:schemeClr val="bg1"/>
                </a:solidFill>
                <a:latin typeface="Roboto Black" panose="02000000000000000000" pitchFamily="2" charset="0"/>
                <a:ea typeface="Roboto Black" panose="02000000000000000000" pitchFamily="2" charset="0"/>
                <a:cs typeface="Roboto Black" panose="02000000000000000000" pitchFamily="2" charset="0"/>
              </a:rPr>
              <a:t>						</a:t>
            </a:r>
            <a:r>
              <a:rPr lang="en-US" sz="1600" dirty="0">
                <a:solidFill>
                  <a:schemeClr val="accent1"/>
                </a:solidFill>
                <a:latin typeface="Roboto Black" panose="02000000000000000000" pitchFamily="2" charset="0"/>
                <a:ea typeface="Roboto Black" panose="02000000000000000000" pitchFamily="2" charset="0"/>
                <a:cs typeface="Roboto Black" panose="02000000000000000000" pitchFamily="2" charset="0"/>
              </a:rPr>
              <a:t>Guided By:</a:t>
            </a:r>
          </a:p>
          <a:p>
            <a:pPr marL="380990" indent="-380990">
              <a:lnSpc>
                <a:spcPct val="150000"/>
              </a:lnSpc>
              <a:buClr>
                <a:schemeClr val="accent1"/>
              </a:buClr>
              <a:buFont typeface="Wingdings" panose="05000000000000000000" pitchFamily="2" charset="2"/>
              <a:buChar char="Ø"/>
            </a:pPr>
            <a:r>
              <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Mani Tyagi (2127977) (Frontend Developer)			Dr. Monika Sachdeva</a:t>
            </a:r>
          </a:p>
          <a:p>
            <a:pPr marL="380990" indent="-380990">
              <a:lnSpc>
                <a:spcPct val="150000"/>
              </a:lnSpc>
              <a:buClr>
                <a:schemeClr val="accent1"/>
              </a:buClr>
              <a:buFont typeface="Wingdings" panose="05000000000000000000" pitchFamily="2" charset="2"/>
              <a:buChar char="Ø"/>
            </a:pPr>
            <a:r>
              <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Prashant Sagar Shakya (2127984) (Backend Developer)</a:t>
            </a:r>
          </a:p>
          <a:p>
            <a:pPr marL="380990" indent="-380990">
              <a:lnSpc>
                <a:spcPct val="150000"/>
              </a:lnSpc>
              <a:buClr>
                <a:schemeClr val="accent1"/>
              </a:buClr>
              <a:buFont typeface="Wingdings" panose="05000000000000000000" pitchFamily="2" charset="2"/>
              <a:buChar char="Ø"/>
            </a:pPr>
            <a:r>
              <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Vansh Bhandari (2127997) (Authentication &amp; Database Manager)</a:t>
            </a:r>
          </a:p>
          <a:p>
            <a:pPr algn="ctr"/>
            <a:endPar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pPr algn="ctr"/>
            <a:r>
              <a:rPr lang="en-US" sz="1800" dirty="0">
                <a:solidFill>
                  <a:schemeClr val="accent1"/>
                </a:solidFill>
                <a:latin typeface="Roboto Black" panose="02000000000000000000" pitchFamily="2" charset="0"/>
                <a:ea typeface="Roboto Black" panose="02000000000000000000" pitchFamily="2" charset="0"/>
                <a:cs typeface="Roboto Black" panose="02000000000000000000" pitchFamily="2" charset="0"/>
              </a:rPr>
              <a:t>Computer Science and Engineering</a:t>
            </a:r>
          </a:p>
          <a:p>
            <a:pPr algn="ctr"/>
            <a:r>
              <a:rPr lang="en-US" sz="1800" dirty="0">
                <a:solidFill>
                  <a:schemeClr val="accent1"/>
                </a:solidFill>
                <a:latin typeface="Roboto Black" panose="02000000000000000000" pitchFamily="2" charset="0"/>
                <a:ea typeface="Roboto Black" panose="02000000000000000000" pitchFamily="2" charset="0"/>
                <a:cs typeface="Roboto Black" panose="02000000000000000000" pitchFamily="2" charset="0"/>
              </a:rPr>
              <a:t>I.K. Gujral Punjab Technical University Mohali Campus 1</a:t>
            </a:r>
          </a:p>
          <a:p>
            <a:endPar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endParaRPr lang="en-US" sz="16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a:p>
            <a:r>
              <a:rPr lang="en-US" sz="1600" i="1" dirty="0">
                <a:solidFill>
                  <a:schemeClr val="accent1"/>
                </a:solidFill>
                <a:latin typeface="Roboto Light" panose="02000000000000000000" pitchFamily="2" charset="0"/>
                <a:ea typeface="Roboto Light" panose="02000000000000000000" pitchFamily="2" charset="0"/>
                <a:cs typeface="Roboto Light" panose="02000000000000000000" pitchFamily="2" charset="0"/>
              </a:rPr>
              <a:t>Date: 16/10/2024</a:t>
            </a:r>
            <a:endParaRPr lang="en-IN" sz="1600" i="1" dirty="0">
              <a:solidFill>
                <a:schemeClr val="accent1"/>
              </a:solidFill>
              <a:latin typeface="Roboto Light" panose="02000000000000000000" pitchFamily="2" charset="0"/>
              <a:ea typeface="Roboto Light" panose="02000000000000000000" pitchFamily="2" charset="0"/>
              <a:cs typeface="Roboto Light" panose="02000000000000000000" pitchFamily="2" charset="0"/>
            </a:endParaRPr>
          </a:p>
        </p:txBody>
      </p:sp>
      <p:pic>
        <p:nvPicPr>
          <p:cNvPr id="8" name="Picture 7">
            <a:extLst>
              <a:ext uri="{FF2B5EF4-FFF2-40B4-BE49-F238E27FC236}">
                <a16:creationId xmlns:a16="http://schemas.microsoft.com/office/drawing/2014/main" id="{FEEDAF80-5973-19A7-D8E9-DB62A3845FED}"/>
              </a:ext>
            </a:extLst>
          </p:cNvPr>
          <p:cNvPicPr>
            <a:picLocks noChangeAspect="1"/>
          </p:cNvPicPr>
          <p:nvPr/>
        </p:nvPicPr>
        <p:blipFill>
          <a:blip r:embed="rId3"/>
          <a:stretch>
            <a:fillRect/>
          </a:stretch>
        </p:blipFill>
        <p:spPr>
          <a:xfrm>
            <a:off x="4026943" y="905745"/>
            <a:ext cx="1090114" cy="116094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100000">
              <a:srgbClr val="052643"/>
            </a:gs>
            <a:gs pos="100000">
              <a:srgbClr val="041523"/>
            </a:gs>
          </a:gsLst>
          <a:path path="circle">
            <a:fillToRect l="50000" t="50000" r="50000" b="50000"/>
          </a:path>
          <a:tileRect/>
        </a:gradFill>
        <a:effectLst/>
      </p:bgPr>
    </p:bg>
    <p:spTree>
      <p:nvGrpSpPr>
        <p:cNvPr id="1" name="Shape 562"/>
        <p:cNvGrpSpPr/>
        <p:nvPr/>
      </p:nvGrpSpPr>
      <p:grpSpPr>
        <a:xfrm>
          <a:off x="0" y="0"/>
          <a:ext cx="0" cy="0"/>
          <a:chOff x="0" y="0"/>
          <a:chExt cx="0" cy="0"/>
        </a:xfrm>
      </p:grpSpPr>
      <p:sp>
        <p:nvSpPr>
          <p:cNvPr id="2" name="Rectangle 2">
            <a:extLst>
              <a:ext uri="{FF2B5EF4-FFF2-40B4-BE49-F238E27FC236}">
                <a16:creationId xmlns:a16="http://schemas.microsoft.com/office/drawing/2014/main" id="{CEDE5056-B077-5011-57BD-F4F40A2F6EB8}"/>
              </a:ext>
            </a:extLst>
          </p:cNvPr>
          <p:cNvSpPr>
            <a:spLocks noChangeArrowheads="1"/>
          </p:cNvSpPr>
          <p:nvPr/>
        </p:nvSpPr>
        <p:spPr bwMode="auto">
          <a:xfrm>
            <a:off x="1743559" y="6635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25" name="Picture 6">
            <a:extLst>
              <a:ext uri="{FF2B5EF4-FFF2-40B4-BE49-F238E27FC236}">
                <a16:creationId xmlns:a16="http://schemas.microsoft.com/office/drawing/2014/main" id="{F38FE90B-C8D9-0865-4F45-2A5529FEA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348" y="-1660656"/>
            <a:ext cx="8520600" cy="647434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1358250F-59CD-568C-9D4A-29C3B7945A4F}"/>
              </a:ext>
            </a:extLst>
          </p:cNvPr>
          <p:cNvSpPr>
            <a:spLocks noChangeArrowheads="1"/>
          </p:cNvSpPr>
          <p:nvPr/>
        </p:nvSpPr>
        <p:spPr bwMode="auto">
          <a:xfrm>
            <a:off x="1743559" y="51435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836453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PROJECT STAGES</a:t>
            </a:r>
            <a:endParaRPr dirty="0"/>
          </a:p>
        </p:txBody>
      </p:sp>
      <p:sp>
        <p:nvSpPr>
          <p:cNvPr id="752" name="Google Shape;752;p36"/>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6" name="Google Shape;756;p36"/>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3533820" y="1402550"/>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4065023" y="1536897"/>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6"/>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6"/>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6"/>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6"/>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6"/>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6"/>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6"/>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6"/>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6"/>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6"/>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6"/>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6"/>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6"/>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6"/>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6"/>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6"/>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6"/>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6"/>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6"/>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6"/>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6"/>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6"/>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6"/>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6"/>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6"/>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6"/>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6"/>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6"/>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6"/>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6"/>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6"/>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6"/>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6"/>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6"/>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6"/>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6"/>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6"/>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6"/>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6"/>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6"/>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6"/>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6"/>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6"/>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6"/>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6"/>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6"/>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6"/>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6"/>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6"/>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6"/>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6"/>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6"/>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6"/>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6"/>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9" name="Google Shape;989;p36"/>
          <p:cNvSpPr txBox="1">
            <a:spLocks noGrp="1"/>
          </p:cNvSpPr>
          <p:nvPr>
            <p:ph type="subTitle" idx="4294967295"/>
          </p:nvPr>
        </p:nvSpPr>
        <p:spPr>
          <a:xfrm>
            <a:off x="6527424" y="1729400"/>
            <a:ext cx="2047875" cy="13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200" dirty="0"/>
              <a:t>Buy Subscription and Web Creation &amp; Hosting</a:t>
            </a:r>
            <a:endParaRPr sz="1200" dirty="0">
              <a:solidFill>
                <a:srgbClr val="FFFFFF"/>
              </a:solidFill>
            </a:endParaRPr>
          </a:p>
        </p:txBody>
      </p:sp>
      <p:sp>
        <p:nvSpPr>
          <p:cNvPr id="990" name="Google Shape;990;p36"/>
          <p:cNvSpPr txBox="1">
            <a:spLocks noGrp="1"/>
          </p:cNvSpPr>
          <p:nvPr>
            <p:ph type="ctrTitle" idx="4294967295"/>
          </p:nvPr>
        </p:nvSpPr>
        <p:spPr>
          <a:xfrm>
            <a:off x="6527425" y="1508275"/>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dirty="0">
                <a:solidFill>
                  <a:srgbClr val="FFFFFF"/>
                </a:solidFill>
              </a:rPr>
              <a:t>STEP 2</a:t>
            </a:r>
            <a:endParaRPr sz="1200" dirty="0">
              <a:solidFill>
                <a:srgbClr val="FFFFFF"/>
              </a:solidFill>
            </a:endParaRPr>
          </a:p>
        </p:txBody>
      </p:sp>
      <p:sp>
        <p:nvSpPr>
          <p:cNvPr id="991" name="Google Shape;991;p36"/>
          <p:cNvSpPr txBox="1">
            <a:spLocks noGrp="1"/>
          </p:cNvSpPr>
          <p:nvPr>
            <p:ph type="subTitle" idx="4294967295"/>
          </p:nvPr>
        </p:nvSpPr>
        <p:spPr>
          <a:xfrm>
            <a:off x="106680" y="3362550"/>
            <a:ext cx="2295795" cy="744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200" dirty="0"/>
              <a:t>A Basic Layout of Plura including User Authentication Page and Dashboard</a:t>
            </a:r>
            <a:endParaRPr sz="1200" dirty="0">
              <a:solidFill>
                <a:srgbClr val="FFFFFF"/>
              </a:solidFill>
            </a:endParaRPr>
          </a:p>
        </p:txBody>
      </p:sp>
      <p:sp>
        <p:nvSpPr>
          <p:cNvPr id="992" name="Google Shape;992;p36"/>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dirty="0">
                <a:solidFill>
                  <a:srgbClr val="FFFFFF"/>
                </a:solidFill>
              </a:rPr>
              <a:t>STEP 1</a:t>
            </a:r>
            <a:endParaRPr sz="1200" dirty="0">
              <a:solidFill>
                <a:srgbClr val="FFFFFF"/>
              </a:solidFill>
            </a:endParaRPr>
          </a:p>
        </p:txBody>
      </p:sp>
      <p:sp>
        <p:nvSpPr>
          <p:cNvPr id="993" name="Google Shape;993;p36"/>
          <p:cNvSpPr txBox="1">
            <a:spLocks noGrp="1"/>
          </p:cNvSpPr>
          <p:nvPr>
            <p:ph type="subTitle" idx="4294967295"/>
          </p:nvPr>
        </p:nvSpPr>
        <p:spPr>
          <a:xfrm>
            <a:off x="6527424" y="3639172"/>
            <a:ext cx="2448935"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200" dirty="0">
                <a:solidFill>
                  <a:srgbClr val="FFFFFF"/>
                </a:solidFill>
              </a:rPr>
              <a:t>Payment Integration </a:t>
            </a:r>
            <a:r>
              <a:rPr lang="en-US" sz="1200" dirty="0"/>
              <a:t>to</a:t>
            </a:r>
            <a:r>
              <a:rPr lang="en-US" sz="1200" dirty="0">
                <a:solidFill>
                  <a:srgbClr val="FFFFFF"/>
                </a:solidFill>
              </a:rPr>
              <a:t> make a payment for website hosting, followed by freemium model.</a:t>
            </a:r>
            <a:endParaRPr sz="1200" dirty="0">
              <a:solidFill>
                <a:srgbClr val="FFFFFF"/>
              </a:solidFill>
            </a:endParaRPr>
          </a:p>
        </p:txBody>
      </p:sp>
      <p:sp>
        <p:nvSpPr>
          <p:cNvPr id="994" name="Google Shape;994;p36"/>
          <p:cNvSpPr txBox="1">
            <a:spLocks noGrp="1"/>
          </p:cNvSpPr>
          <p:nvPr>
            <p:ph type="ctrTitle" idx="4294967295"/>
          </p:nvPr>
        </p:nvSpPr>
        <p:spPr>
          <a:xfrm>
            <a:off x="6527425" y="34084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dirty="0">
                <a:solidFill>
                  <a:srgbClr val="FFFFFF"/>
                </a:solidFill>
              </a:rPr>
              <a:t>STEP 3</a:t>
            </a:r>
            <a:endParaRPr sz="1200" dirty="0">
              <a:solidFill>
                <a:srgbClr val="FFFFFF"/>
              </a:solidFill>
            </a:endParaRPr>
          </a:p>
        </p:txBody>
      </p:sp>
      <p:cxnSp>
        <p:nvCxnSpPr>
          <p:cNvPr id="995" name="Google Shape;995;p36"/>
          <p:cNvCxnSpPr>
            <a:cxnSpLocks/>
            <a:endCxn id="991" idx="2"/>
          </p:cNvCxnSpPr>
          <p:nvPr/>
        </p:nvCxnSpPr>
        <p:spPr>
          <a:xfrm rot="10800000" flipV="1">
            <a:off x="1254579" y="3830550"/>
            <a:ext cx="2412549" cy="276000"/>
          </a:xfrm>
          <a:prstGeom prst="bentConnector4">
            <a:avLst>
              <a:gd name="adj1" fmla="val 26210"/>
              <a:gd name="adj2" fmla="val 182826"/>
            </a:avLst>
          </a:prstGeom>
          <a:noFill/>
          <a:ln w="28575" cap="flat" cmpd="sng">
            <a:solidFill>
              <a:srgbClr val="FFFFFF"/>
            </a:solidFill>
            <a:prstDash val="solid"/>
            <a:round/>
            <a:headEnd type="oval" w="med" len="med"/>
            <a:tailEnd type="oval" w="med" len="med"/>
          </a:ln>
        </p:spPr>
      </p:cxnSp>
      <p:cxnSp>
        <p:nvCxnSpPr>
          <p:cNvPr id="996" name="Google Shape;996;p36"/>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7" name="Google Shape;997;p36"/>
          <p:cNvCxnSpPr>
            <a:cxnSpLocks/>
            <a:endCxn id="993" idx="2"/>
          </p:cNvCxnSpPr>
          <p:nvPr/>
        </p:nvCxnSpPr>
        <p:spPr>
          <a:xfrm>
            <a:off x="5518825" y="3967072"/>
            <a:ext cx="2233067" cy="416100"/>
          </a:xfrm>
          <a:prstGeom prst="bentConnector4">
            <a:avLst>
              <a:gd name="adj1" fmla="val 22583"/>
              <a:gd name="adj2" fmla="val 154939"/>
            </a:avLst>
          </a:prstGeom>
          <a:noFill/>
          <a:ln w="28575" cap="flat" cmpd="sng">
            <a:solidFill>
              <a:srgbClr val="FFFFFF"/>
            </a:solidFill>
            <a:prstDash val="solid"/>
            <a:round/>
            <a:headEnd type="oval" w="med" len="med"/>
            <a:tailEnd type="oval" w="med" len="med"/>
          </a:ln>
        </p:spPr>
      </p:cxnSp>
      <p:cxnSp>
        <p:nvCxnSpPr>
          <p:cNvPr id="998" name="Google Shape;998;p36"/>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1200">
        <p14:prism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100000">
              <a:srgbClr val="03070F"/>
            </a:gs>
            <a:gs pos="100000">
              <a:srgbClr val="041523"/>
            </a:gs>
          </a:gsLst>
          <a:path path="circle">
            <a:fillToRect l="50000" t="50000" r="50000" b="50000"/>
          </a:path>
          <a:tileRect/>
        </a:gradFill>
        <a:effectLst/>
      </p:bgPr>
    </p:bg>
    <p:spTree>
      <p:nvGrpSpPr>
        <p:cNvPr id="1" name="Shape 750"/>
        <p:cNvGrpSpPr/>
        <p:nvPr/>
      </p:nvGrpSpPr>
      <p:grpSpPr>
        <a:xfrm>
          <a:off x="0" y="0"/>
          <a:ext cx="0" cy="0"/>
          <a:chOff x="0" y="0"/>
          <a:chExt cx="0" cy="0"/>
        </a:xfrm>
      </p:grpSpPr>
      <p:sp>
        <p:nvSpPr>
          <p:cNvPr id="751" name="Google Shape;751;p36"/>
          <p:cNvSpPr txBox="1">
            <a:spLocks noGrp="1"/>
          </p:cNvSpPr>
          <p:nvPr>
            <p:ph type="ctrTitle"/>
          </p:nvPr>
        </p:nvSpPr>
        <p:spPr>
          <a:xfrm>
            <a:off x="296202" y="86615"/>
            <a:ext cx="8520600" cy="606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 dirty="0"/>
              <a:t>Our Achievements</a:t>
            </a:r>
            <a:endParaRPr dirty="0"/>
          </a:p>
        </p:txBody>
      </p:sp>
      <p:sp>
        <p:nvSpPr>
          <p:cNvPr id="984" name="Google Shape;984;p36"/>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6"/>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6"/>
          <p:cNvSpPr txBox="1">
            <a:spLocks noGrp="1"/>
          </p:cNvSpPr>
          <p:nvPr>
            <p:ph type="subTitle" idx="4294967295"/>
          </p:nvPr>
        </p:nvSpPr>
        <p:spPr>
          <a:xfrm>
            <a:off x="296202" y="599691"/>
            <a:ext cx="6437812" cy="3720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s" sz="1200" dirty="0"/>
              <a:t>Step 1. A Basic Layout of Plura including User Authentication Page and Dashboard</a:t>
            </a:r>
            <a:endParaRPr sz="1200" dirty="0">
              <a:solidFill>
                <a:srgbClr val="FFFFFF"/>
              </a:solidFill>
            </a:endParaRPr>
          </a:p>
        </p:txBody>
      </p:sp>
      <p:cxnSp>
        <p:nvCxnSpPr>
          <p:cNvPr id="998" name="Google Shape;998;p36"/>
          <p:cNvCxnSpPr/>
          <p:nvPr/>
        </p:nvCxnSpPr>
        <p:spPr>
          <a:xfrm>
            <a:off x="311700" y="587270"/>
            <a:ext cx="8520600" cy="0"/>
          </a:xfrm>
          <a:prstGeom prst="straightConnector1">
            <a:avLst/>
          </a:prstGeom>
          <a:noFill/>
          <a:ln w="9525" cap="flat" cmpd="sng">
            <a:solidFill>
              <a:srgbClr val="48FFD5"/>
            </a:solidFill>
            <a:prstDash val="solid"/>
            <a:round/>
            <a:headEnd type="none" w="med" len="med"/>
            <a:tailEnd type="none" w="med" len="med"/>
          </a:ln>
        </p:spPr>
      </p:cxnSp>
      <p:pic>
        <p:nvPicPr>
          <p:cNvPr id="7" name="Picture 6" descr="A screenshot of a computer&#10;&#10;Description automatically generated">
            <a:extLst>
              <a:ext uri="{FF2B5EF4-FFF2-40B4-BE49-F238E27FC236}">
                <a16:creationId xmlns:a16="http://schemas.microsoft.com/office/drawing/2014/main" id="{34FFD185-7379-25F1-5B2E-175B1640CF12}"/>
              </a:ext>
            </a:extLst>
          </p:cNvPr>
          <p:cNvPicPr>
            <a:picLocks noChangeAspect="1"/>
          </p:cNvPicPr>
          <p:nvPr/>
        </p:nvPicPr>
        <p:blipFill>
          <a:blip r:embed="rId3"/>
          <a:stretch>
            <a:fillRect/>
          </a:stretch>
        </p:blipFill>
        <p:spPr>
          <a:xfrm>
            <a:off x="-15774" y="1100347"/>
            <a:ext cx="9175548" cy="5246174"/>
          </a:xfrm>
          <a:prstGeom prst="rect">
            <a:avLst/>
          </a:prstGeom>
          <a:gradFill>
            <a:gsLst>
              <a:gs pos="100000">
                <a:srgbClr val="03070F"/>
              </a:gs>
              <a:gs pos="100000">
                <a:srgbClr val="041523"/>
              </a:gs>
            </a:gsLst>
            <a:path path="circle">
              <a:fillToRect l="50000" t="50000" r="50000" b="50000"/>
            </a:path>
          </a:gradFill>
        </p:spPr>
      </p:pic>
    </p:spTree>
    <p:extLst>
      <p:ext uri="{BB962C8B-B14F-4D97-AF65-F5344CB8AC3E}">
        <p14:creationId xmlns:p14="http://schemas.microsoft.com/office/powerpoint/2010/main" val="42411351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100000">
              <a:srgbClr val="03070F"/>
            </a:gs>
            <a:gs pos="100000">
              <a:srgbClr val="041523"/>
            </a:gs>
          </a:gsLst>
          <a:path path="circle">
            <a:fillToRect l="50000" t="50000" r="50000" b="50000"/>
          </a:path>
        </a:gra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37A8ED1-1C99-9B8D-8490-D85FDFE067C2}"/>
              </a:ext>
            </a:extLst>
          </p:cNvPr>
          <p:cNvPicPr>
            <a:picLocks noChangeAspect="1"/>
          </p:cNvPicPr>
          <p:nvPr/>
        </p:nvPicPr>
        <p:blipFill>
          <a:blip r:embed="rId2"/>
          <a:srcRect/>
          <a:stretch/>
        </p:blipFill>
        <p:spPr>
          <a:xfrm>
            <a:off x="-68083" y="-2413005"/>
            <a:ext cx="9280166" cy="5788183"/>
          </a:xfrm>
          <a:prstGeom prst="rect">
            <a:avLst/>
          </a:prstGeom>
          <a:blipFill>
            <a:blip r:embed="rId3"/>
            <a:tile tx="0" ty="0" sx="100000" sy="100000" flip="none" algn="tl"/>
          </a:blipFill>
        </p:spPr>
      </p:pic>
    </p:spTree>
    <p:extLst>
      <p:ext uri="{BB962C8B-B14F-4D97-AF65-F5344CB8AC3E}">
        <p14:creationId xmlns:p14="http://schemas.microsoft.com/office/powerpoint/2010/main" val="2636844546"/>
      </p:ext>
    </p:extLst>
  </p:cSld>
  <p:clrMapOvr>
    <a:masterClrMapping/>
  </p:clrMapOvr>
  <mc:AlternateContent xmlns:mc="http://schemas.openxmlformats.org/markup-compatibility/2006" xmlns:p14="http://schemas.microsoft.com/office/powerpoint/2010/main">
    <mc:Choice Requires="p14">
      <p:transition spd="slow" p14:dur="1750">
        <p:push dir="u"/>
      </p:transition>
    </mc:Choice>
    <mc:Fallback xmlns="">
      <p:transition spd="slow">
        <p:push dir="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100000">
              <a:srgbClr val="03070F"/>
            </a:gs>
            <a:gs pos="100000">
              <a:srgbClr val="041523"/>
            </a:gs>
          </a:gsLst>
          <a:path path="circle">
            <a:fillToRect l="50000" t="50000" r="50000" b="50000"/>
          </a:path>
        </a:gradFill>
        <a:effectLst/>
      </p:bgPr>
    </p:bg>
    <p:spTree>
      <p:nvGrpSpPr>
        <p:cNvPr id="1" name=""/>
        <p:cNvGrpSpPr/>
        <p:nvPr/>
      </p:nvGrpSpPr>
      <p:grpSpPr>
        <a:xfrm>
          <a:off x="0" y="0"/>
          <a:ext cx="0" cy="0"/>
          <a:chOff x="0" y="0"/>
          <a:chExt cx="0" cy="0"/>
        </a:xfrm>
      </p:grpSpPr>
      <p:pic>
        <p:nvPicPr>
          <p:cNvPr id="3" name="Picture 2" descr="A screenshot of a login form&#10;&#10;Description automatically generated">
            <a:extLst>
              <a:ext uri="{FF2B5EF4-FFF2-40B4-BE49-F238E27FC236}">
                <a16:creationId xmlns:a16="http://schemas.microsoft.com/office/drawing/2014/main" id="{4FA4A180-BA23-A839-9507-E8AF096F6F5C}"/>
              </a:ext>
            </a:extLst>
          </p:cNvPr>
          <p:cNvPicPr>
            <a:picLocks noChangeAspect="1"/>
          </p:cNvPicPr>
          <p:nvPr/>
        </p:nvPicPr>
        <p:blipFill>
          <a:blip r:embed="rId2"/>
          <a:srcRect r="3195" b="7654"/>
          <a:stretch/>
        </p:blipFill>
        <p:spPr>
          <a:xfrm>
            <a:off x="2396123" y="389479"/>
            <a:ext cx="4360278" cy="4749797"/>
          </a:xfrm>
          <a:prstGeom prst="rect">
            <a:avLst/>
          </a:prstGeom>
        </p:spPr>
      </p:pic>
      <p:sp>
        <p:nvSpPr>
          <p:cNvPr id="4" name="Google Shape;991;p36">
            <a:extLst>
              <a:ext uri="{FF2B5EF4-FFF2-40B4-BE49-F238E27FC236}">
                <a16:creationId xmlns:a16="http://schemas.microsoft.com/office/drawing/2014/main" id="{828C4A8F-7ADB-27E2-DEE5-9A895BBF32AE}"/>
              </a:ext>
            </a:extLst>
          </p:cNvPr>
          <p:cNvSpPr txBox="1">
            <a:spLocks/>
          </p:cNvSpPr>
          <p:nvPr/>
        </p:nvSpPr>
        <p:spPr>
          <a:xfrm>
            <a:off x="318589" y="203479"/>
            <a:ext cx="6437812" cy="372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indent="0">
              <a:spcAft>
                <a:spcPts val="1600"/>
              </a:spcAft>
              <a:buFont typeface="Roboto Light"/>
              <a:buNone/>
            </a:pPr>
            <a:r>
              <a:rPr lang="en-US" sz="1200" dirty="0"/>
              <a:t>Step 2. Integrating Authentication System &amp; Web Hosting</a:t>
            </a:r>
          </a:p>
        </p:txBody>
      </p:sp>
    </p:spTree>
    <p:extLst>
      <p:ext uri="{BB962C8B-B14F-4D97-AF65-F5344CB8AC3E}">
        <p14:creationId xmlns:p14="http://schemas.microsoft.com/office/powerpoint/2010/main" val="23288888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100000">
              <a:srgbClr val="03070F"/>
            </a:gs>
            <a:gs pos="100000">
              <a:srgbClr val="041523"/>
            </a:gs>
          </a:gsLst>
          <a:path path="circle">
            <a:fillToRect l="50000" t="50000" r="50000" b="50000"/>
          </a:path>
        </a:gradFill>
        <a:effectLst/>
      </p:bgPr>
    </p:bg>
    <p:spTree>
      <p:nvGrpSpPr>
        <p:cNvPr id="1" name=""/>
        <p:cNvGrpSpPr/>
        <p:nvPr/>
      </p:nvGrpSpPr>
      <p:grpSpPr>
        <a:xfrm>
          <a:off x="0" y="0"/>
          <a:ext cx="0" cy="0"/>
          <a:chOff x="0" y="0"/>
          <a:chExt cx="0" cy="0"/>
        </a:xfrm>
      </p:grpSpPr>
      <p:pic>
        <p:nvPicPr>
          <p:cNvPr id="6" name="Picture 5" descr="A screenshot of a black screen&#10;&#10;Description automatically generated">
            <a:extLst>
              <a:ext uri="{FF2B5EF4-FFF2-40B4-BE49-F238E27FC236}">
                <a16:creationId xmlns:a16="http://schemas.microsoft.com/office/drawing/2014/main" id="{45432131-54B7-40B1-E0E6-BBBD73E8F833}"/>
              </a:ext>
            </a:extLst>
          </p:cNvPr>
          <p:cNvPicPr>
            <a:picLocks noChangeAspect="1"/>
          </p:cNvPicPr>
          <p:nvPr/>
        </p:nvPicPr>
        <p:blipFill>
          <a:blip r:embed="rId2"/>
          <a:stretch>
            <a:fillRect/>
          </a:stretch>
        </p:blipFill>
        <p:spPr>
          <a:xfrm>
            <a:off x="4271748" y="0"/>
            <a:ext cx="4669052" cy="5143500"/>
          </a:xfrm>
          <a:prstGeom prst="rect">
            <a:avLst/>
          </a:prstGeom>
        </p:spPr>
      </p:pic>
      <p:sp>
        <p:nvSpPr>
          <p:cNvPr id="7" name="Google Shape;993;p36">
            <a:extLst>
              <a:ext uri="{FF2B5EF4-FFF2-40B4-BE49-F238E27FC236}">
                <a16:creationId xmlns:a16="http://schemas.microsoft.com/office/drawing/2014/main" id="{D9BFC8BE-8265-80A1-B766-70073AAAF836}"/>
              </a:ext>
            </a:extLst>
          </p:cNvPr>
          <p:cNvSpPr txBox="1">
            <a:spLocks/>
          </p:cNvSpPr>
          <p:nvPr/>
        </p:nvSpPr>
        <p:spPr>
          <a:xfrm>
            <a:off x="342839" y="396439"/>
            <a:ext cx="3928909" cy="74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rgbClr val="FFFFFF"/>
              </a:buClr>
              <a:buSzPts val="1800"/>
              <a:buFont typeface="Roboto Light"/>
              <a:buChar char="●"/>
              <a:defRPr sz="1800" b="0" i="0" u="none" strike="noStrike" cap="none">
                <a:solidFill>
                  <a:srgbClr val="FFFFFF"/>
                </a:solidFill>
                <a:latin typeface="Roboto Light"/>
                <a:ea typeface="Roboto Light"/>
                <a:cs typeface="Roboto Light"/>
                <a:sym typeface="Roboto Light"/>
              </a:defRPr>
            </a:lvl1pPr>
            <a:lvl2pPr marL="914400" marR="0" lvl="1"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2pPr>
            <a:lvl3pPr marL="1371600" marR="0" lvl="2"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3pPr>
            <a:lvl4pPr marL="1828800" marR="0" lvl="3"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4pPr>
            <a:lvl5pPr marL="2286000" marR="0" lvl="4"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5pPr>
            <a:lvl6pPr marL="2743200" marR="0" lvl="5"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6pPr>
            <a:lvl7pPr marL="3200400" marR="0" lvl="6"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7pPr>
            <a:lvl8pPr marL="3657600" marR="0" lvl="7" indent="-317500" algn="l" rtl="0">
              <a:lnSpc>
                <a:spcPct val="115000"/>
              </a:lnSpc>
              <a:spcBef>
                <a:spcPts val="1600"/>
              </a:spcBef>
              <a:spcAft>
                <a:spcPts val="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8pPr>
            <a:lvl9pPr marL="4114800" marR="0" lvl="8" indent="-317500" algn="l" rtl="0">
              <a:lnSpc>
                <a:spcPct val="115000"/>
              </a:lnSpc>
              <a:spcBef>
                <a:spcPts val="1600"/>
              </a:spcBef>
              <a:spcAft>
                <a:spcPts val="1600"/>
              </a:spcAft>
              <a:buClr>
                <a:srgbClr val="FFFFFF"/>
              </a:buClr>
              <a:buSzPts val="1400"/>
              <a:buFont typeface="Roboto Light"/>
              <a:buChar char="■"/>
              <a:defRPr sz="1400" b="0" i="0" u="none" strike="noStrike" cap="none">
                <a:solidFill>
                  <a:srgbClr val="FFFFFF"/>
                </a:solidFill>
                <a:latin typeface="Roboto Light"/>
                <a:ea typeface="Roboto Light"/>
                <a:cs typeface="Roboto Light"/>
                <a:sym typeface="Roboto Light"/>
              </a:defRPr>
            </a:lvl9pPr>
          </a:lstStyle>
          <a:p>
            <a:pPr marL="0" indent="0">
              <a:spcAft>
                <a:spcPts val="1600"/>
              </a:spcAft>
              <a:buFont typeface="Roboto Light"/>
              <a:buNone/>
            </a:pPr>
            <a:r>
              <a:rPr lang="en-US" sz="1200" dirty="0"/>
              <a:t>Step 3. Payment Integration to make a payment for website hosting, followed by freemium model.</a:t>
            </a:r>
          </a:p>
        </p:txBody>
      </p:sp>
      <p:pic>
        <p:nvPicPr>
          <p:cNvPr id="9" name="Picture 8" descr="A blue and white line drawing of a balance scale&#10;&#10;Description automatically generated">
            <a:extLst>
              <a:ext uri="{FF2B5EF4-FFF2-40B4-BE49-F238E27FC236}">
                <a16:creationId xmlns:a16="http://schemas.microsoft.com/office/drawing/2014/main" id="{8DC46E6B-55EC-8191-409C-5AF1974D19AE}"/>
              </a:ext>
            </a:extLst>
          </p:cNvPr>
          <p:cNvPicPr>
            <a:picLocks noChangeAspect="1"/>
          </p:cNvPicPr>
          <p:nvPr/>
        </p:nvPicPr>
        <p:blipFill>
          <a:blip r:embed="rId3"/>
          <a:stretch>
            <a:fillRect/>
          </a:stretch>
        </p:blipFill>
        <p:spPr>
          <a:xfrm>
            <a:off x="203200" y="1334196"/>
            <a:ext cx="4199467" cy="2542843"/>
          </a:xfrm>
          <a:prstGeom prst="roundRect">
            <a:avLst>
              <a:gd name="adj" fmla="val 50000"/>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51005448"/>
      </p:ext>
    </p:extLst>
  </p:cSld>
  <p:clrMapOvr>
    <a:masterClrMapping/>
  </p:clrMapOvr>
  <mc:AlternateContent xmlns:mc="http://schemas.openxmlformats.org/markup-compatibility/2006" xmlns:p14="http://schemas.microsoft.com/office/powerpoint/2010/main">
    <mc:Choice Requires="p14">
      <p:transition spd="slow" p14:dur="1600">
        <p14:gallery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000" fill="hold"/>
                                        <p:tgtEl>
                                          <p:spTgt spid="9"/>
                                        </p:tgtEl>
                                        <p:attrNameLst>
                                          <p:attrName>ppt_x</p:attrName>
                                        </p:attrNameLst>
                                      </p:cBhvr>
                                      <p:tavLst>
                                        <p:tav tm="0">
                                          <p:val>
                                            <p:strVal val="#ppt_x"/>
                                          </p:val>
                                        </p:tav>
                                        <p:tav tm="100000">
                                          <p:val>
                                            <p:strVal val="#ppt_x"/>
                                          </p:val>
                                        </p:tav>
                                      </p:tavLst>
                                    </p:anim>
                                    <p:anim calcmode="lin" valueType="num">
                                      <p:cBhvr additive="base">
                                        <p:cTn id="8" dur="10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4" name="Title 1">
            <a:extLst>
              <a:ext uri="{FF2B5EF4-FFF2-40B4-BE49-F238E27FC236}">
                <a16:creationId xmlns:a16="http://schemas.microsoft.com/office/drawing/2014/main" id="{AF9E96D3-F5C1-5F44-1ABE-3BE9822FED2A}"/>
              </a:ext>
            </a:extLst>
          </p:cNvPr>
          <p:cNvSpPr txBox="1">
            <a:spLocks/>
          </p:cNvSpPr>
          <p:nvPr/>
        </p:nvSpPr>
        <p:spPr>
          <a:xfrm>
            <a:off x="0" y="118947"/>
            <a:ext cx="3674327" cy="74655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000"/>
              <a:buFont typeface="Roboto Black"/>
              <a:buNone/>
              <a:defRPr sz="30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IN" sz="2800" dirty="0">
                <a:solidFill>
                  <a:schemeClr val="accent1"/>
                </a:solidFill>
              </a:rPr>
              <a:t>Expected Outcomes</a:t>
            </a:r>
          </a:p>
        </p:txBody>
      </p:sp>
      <p:sp>
        <p:nvSpPr>
          <p:cNvPr id="5" name="Text Placeholder 2">
            <a:extLst>
              <a:ext uri="{FF2B5EF4-FFF2-40B4-BE49-F238E27FC236}">
                <a16:creationId xmlns:a16="http://schemas.microsoft.com/office/drawing/2014/main" id="{57B56A9A-9978-3F42-7899-E0017F455BC3}"/>
              </a:ext>
            </a:extLst>
          </p:cNvPr>
          <p:cNvSpPr txBox="1">
            <a:spLocks/>
          </p:cNvSpPr>
          <p:nvPr/>
        </p:nvSpPr>
        <p:spPr>
          <a:xfrm>
            <a:off x="117718" y="1139137"/>
            <a:ext cx="5725143" cy="299891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lnSpc>
                <a:spcPct val="150000"/>
              </a:lnSpc>
              <a:buClr>
                <a:schemeClr val="bg1"/>
              </a:buClr>
              <a:buFont typeface="Arial" panose="020B0604020202020204" pitchFamily="34" charset="0"/>
              <a:buChar char="•"/>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A user-friendly website builder with drag-and-drop functionality.</a:t>
            </a:r>
          </a:p>
          <a:p>
            <a:pPr marL="285750" indent="-285750" algn="just">
              <a:lnSpc>
                <a:spcPct val="150000"/>
              </a:lnSpc>
              <a:buClr>
                <a:schemeClr val="bg1"/>
              </a:buClr>
              <a:buFont typeface="Arial" panose="020B0604020202020204" pitchFamily="34" charset="0"/>
              <a:buChar char="•"/>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Highly responsive and customizable web pages.</a:t>
            </a:r>
          </a:p>
          <a:p>
            <a:pPr marL="285750" indent="-285750" algn="just">
              <a:lnSpc>
                <a:spcPct val="150000"/>
              </a:lnSpc>
              <a:buClr>
                <a:schemeClr val="bg1"/>
              </a:buClr>
              <a:buFont typeface="Arial" panose="020B0604020202020204" pitchFamily="34" charset="0"/>
              <a:buChar char="•"/>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Secure user authentication and payment processing.</a:t>
            </a:r>
          </a:p>
          <a:p>
            <a:pPr marL="285750" indent="-285750" algn="just">
              <a:lnSpc>
                <a:spcPct val="150000"/>
              </a:lnSpc>
              <a:buClr>
                <a:schemeClr val="bg1"/>
              </a:buClr>
              <a:buFont typeface="Arial" panose="020B0604020202020204" pitchFamily="34" charset="0"/>
              <a:buChar char="•"/>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A supportive community platform for resolving issues.</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cxnSp>
        <p:nvCxnSpPr>
          <p:cNvPr id="6" name="Straight Connector 5">
            <a:extLst>
              <a:ext uri="{FF2B5EF4-FFF2-40B4-BE49-F238E27FC236}">
                <a16:creationId xmlns:a16="http://schemas.microsoft.com/office/drawing/2014/main" id="{98FFAF02-EC3B-B64D-4DED-C5649248BC33}"/>
              </a:ext>
            </a:extLst>
          </p:cNvPr>
          <p:cNvCxnSpPr>
            <a:cxnSpLocks/>
          </p:cNvCxnSpPr>
          <p:nvPr/>
        </p:nvCxnSpPr>
        <p:spPr>
          <a:xfrm>
            <a:off x="0" y="773149"/>
            <a:ext cx="4014439" cy="0"/>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96AF534-1409-C52F-FB06-F60687BC89D0}"/>
              </a:ext>
            </a:extLst>
          </p:cNvPr>
          <p:cNvPicPr>
            <a:picLocks noChangeAspect="1"/>
          </p:cNvPicPr>
          <p:nvPr/>
        </p:nvPicPr>
        <p:blipFill>
          <a:blip r:embed="rId3"/>
          <a:stretch>
            <a:fillRect/>
          </a:stretch>
        </p:blipFill>
        <p:spPr>
          <a:xfrm>
            <a:off x="6050377" y="945404"/>
            <a:ext cx="2758067" cy="29989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4" name="Title 1">
            <a:extLst>
              <a:ext uri="{FF2B5EF4-FFF2-40B4-BE49-F238E27FC236}">
                <a16:creationId xmlns:a16="http://schemas.microsoft.com/office/drawing/2014/main" id="{34BA58B3-3847-8221-1547-9D81BF29345E}"/>
              </a:ext>
            </a:extLst>
          </p:cNvPr>
          <p:cNvSpPr txBox="1">
            <a:spLocks/>
          </p:cNvSpPr>
          <p:nvPr/>
        </p:nvSpPr>
        <p:spPr>
          <a:xfrm>
            <a:off x="-923693" y="0"/>
            <a:ext cx="4514385" cy="76142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000"/>
              <a:buFont typeface="Roboto Black"/>
              <a:buNone/>
              <a:defRPr sz="30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IN" sz="2800" dirty="0">
                <a:solidFill>
                  <a:schemeClr val="accent1"/>
                </a:solidFill>
              </a:rPr>
              <a:t>Conclusion</a:t>
            </a:r>
          </a:p>
        </p:txBody>
      </p:sp>
      <p:sp>
        <p:nvSpPr>
          <p:cNvPr id="5" name="Text Placeholder 2">
            <a:extLst>
              <a:ext uri="{FF2B5EF4-FFF2-40B4-BE49-F238E27FC236}">
                <a16:creationId xmlns:a16="http://schemas.microsoft.com/office/drawing/2014/main" id="{E691B661-E33A-FD95-6EBD-29239857CE04}"/>
              </a:ext>
            </a:extLst>
          </p:cNvPr>
          <p:cNvSpPr txBox="1">
            <a:spLocks/>
          </p:cNvSpPr>
          <p:nvPr/>
        </p:nvSpPr>
        <p:spPr>
          <a:xfrm>
            <a:off x="328076" y="775321"/>
            <a:ext cx="8436216" cy="291535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aims to bridge the gap between ease of use and advanced customization in website building. By leveraging modern technologies and providing an intuitive interface, </a:t>
            </a: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empowers users to create professional-grade websites without needing extensive technical knowledge.</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cxnSp>
        <p:nvCxnSpPr>
          <p:cNvPr id="6" name="Straight Connector 5">
            <a:extLst>
              <a:ext uri="{FF2B5EF4-FFF2-40B4-BE49-F238E27FC236}">
                <a16:creationId xmlns:a16="http://schemas.microsoft.com/office/drawing/2014/main" id="{52301C0A-58E3-5B91-765D-15EE7BFAF50B}"/>
              </a:ext>
            </a:extLst>
          </p:cNvPr>
          <p:cNvCxnSpPr>
            <a:cxnSpLocks/>
          </p:cNvCxnSpPr>
          <p:nvPr/>
        </p:nvCxnSpPr>
        <p:spPr>
          <a:xfrm flipV="1">
            <a:off x="0" y="761420"/>
            <a:ext cx="3345366" cy="11729"/>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45CA76AD-3DEC-2E4D-9265-AB12FB15834B}"/>
              </a:ext>
            </a:extLst>
          </p:cNvPr>
          <p:cNvPicPr>
            <a:picLocks noChangeAspect="1"/>
          </p:cNvPicPr>
          <p:nvPr/>
        </p:nvPicPr>
        <p:blipFill>
          <a:blip r:embed="rId3"/>
          <a:stretch>
            <a:fillRect/>
          </a:stretch>
        </p:blipFill>
        <p:spPr>
          <a:xfrm>
            <a:off x="0" y="2924374"/>
            <a:ext cx="9144000" cy="222393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4379498" y="1968824"/>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5400" dirty="0"/>
              <a:t>THANKS!</a:t>
            </a:r>
            <a:endParaRPr sz="5400" dirty="0"/>
          </a:p>
        </p:txBody>
      </p:sp>
      <p:sp>
        <p:nvSpPr>
          <p:cNvPr id="1127" name="Google Shape;1127;p40"/>
          <p:cNvSpPr txBox="1">
            <a:spLocks noGrp="1"/>
          </p:cNvSpPr>
          <p:nvPr>
            <p:ph type="subTitle" idx="1"/>
          </p:nvPr>
        </p:nvSpPr>
        <p:spPr>
          <a:xfrm>
            <a:off x="4518693" y="2581193"/>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dirty="0"/>
              <a:t>Does anyone have any question?</a:t>
            </a:r>
            <a:endParaRPr sz="1600" dirty="0"/>
          </a:p>
        </p:txBody>
      </p:sp>
      <p:grpSp>
        <p:nvGrpSpPr>
          <p:cNvPr id="1128" name="Google Shape;1128;p40"/>
          <p:cNvGrpSpPr/>
          <p:nvPr/>
        </p:nvGrpSpPr>
        <p:grpSpPr>
          <a:xfrm flipH="1">
            <a:off x="-3712444"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9" name="Google Shape;299;p26"/>
          <p:cNvSpPr/>
          <p:nvPr/>
        </p:nvSpPr>
        <p:spPr>
          <a:xfrm>
            <a:off x="1225055"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1328338"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1667591"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1663494"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1523273"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1597824"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1598511"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1682644"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119722"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149815"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149815"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242154"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2615610"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2645016"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2645016"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944613"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008221"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075939"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105359"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106032"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194963"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1905623"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1880315"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883053"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995917"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026010"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026010"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112191"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011642"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041734"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1970606"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1797557"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1797557"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1798244"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1886473"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2820801"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2850907"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2850907"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1744891"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082783"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082783"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053364"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1567731"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1508907"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1508907"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1508907"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1437779"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059441" y="121707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1EFFC1"/>
                </a:solidFill>
                <a:highlight>
                  <a:srgbClr val="1EFFC1"/>
                </a:highlight>
              </a:endParaRPr>
            </a:p>
          </p:txBody>
        </p:sp>
      </p:grpSp>
      <p:grpSp>
        <p:nvGrpSpPr>
          <p:cNvPr id="349" name="Google Shape;349;p26"/>
          <p:cNvGrpSpPr/>
          <p:nvPr/>
        </p:nvGrpSpPr>
        <p:grpSpPr>
          <a:xfrm>
            <a:off x="2661750"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2480126"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384304"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397796"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itle 1">
            <a:extLst>
              <a:ext uri="{FF2B5EF4-FFF2-40B4-BE49-F238E27FC236}">
                <a16:creationId xmlns:a16="http://schemas.microsoft.com/office/drawing/2014/main" id="{C9CC33F3-663F-D475-7478-582CCC915D81}"/>
              </a:ext>
            </a:extLst>
          </p:cNvPr>
          <p:cNvSpPr txBox="1">
            <a:spLocks/>
          </p:cNvSpPr>
          <p:nvPr/>
        </p:nvSpPr>
        <p:spPr>
          <a:xfrm>
            <a:off x="20451" y="261049"/>
            <a:ext cx="6946838" cy="83089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3600"/>
              <a:buFont typeface="Roboto Black"/>
              <a:buNone/>
              <a:defRPr sz="36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IN" sz="2800" dirty="0">
                <a:solidFill>
                  <a:schemeClr val="accent1"/>
                </a:solidFill>
              </a:rPr>
              <a:t>Introduction</a:t>
            </a:r>
          </a:p>
        </p:txBody>
      </p:sp>
      <p:sp>
        <p:nvSpPr>
          <p:cNvPr id="7" name="Text Placeholder 2">
            <a:extLst>
              <a:ext uri="{FF2B5EF4-FFF2-40B4-BE49-F238E27FC236}">
                <a16:creationId xmlns:a16="http://schemas.microsoft.com/office/drawing/2014/main" id="{BD2A31F2-95F2-03F0-77F4-58CA5FC390D0}"/>
              </a:ext>
            </a:extLst>
          </p:cNvPr>
          <p:cNvSpPr txBox="1">
            <a:spLocks/>
          </p:cNvSpPr>
          <p:nvPr/>
        </p:nvSpPr>
        <p:spPr>
          <a:xfrm>
            <a:off x="2964841" y="1106026"/>
            <a:ext cx="6082908" cy="342431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rgbClr val="FFFFFF"/>
              </a:buClr>
              <a:buSzPts val="1100"/>
              <a:buFont typeface="Roboto Light"/>
              <a:buNone/>
              <a:defRPr sz="1100" b="0" i="0" u="none" strike="noStrike" cap="none">
                <a:solidFill>
                  <a:srgbClr val="FFFFFF"/>
                </a:solidFill>
                <a:latin typeface="Roboto Light"/>
                <a:ea typeface="Roboto Light"/>
                <a:cs typeface="Roboto Light"/>
                <a:sym typeface="Roboto Light"/>
              </a:defRPr>
            </a:lvl1pPr>
            <a:lvl2pPr marL="914400" marR="0" lvl="1"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2pPr>
            <a:lvl3pPr marL="1371600" marR="0" lvl="2"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3pPr>
            <a:lvl4pPr marL="1828800" marR="0" lvl="3"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4pPr>
            <a:lvl5pPr marL="2286000" marR="0" lvl="4"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5pPr>
            <a:lvl6pPr marL="2743200" marR="0" lvl="5"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6pPr>
            <a:lvl7pPr marL="3200400" marR="0" lvl="6"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7pPr>
            <a:lvl8pPr marL="3657600" marR="0" lvl="7"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8pPr>
            <a:lvl9pPr marL="4114800" marR="0" lvl="8" indent="-317500" algn="l" rtl="0">
              <a:lnSpc>
                <a:spcPct val="100000"/>
              </a:lnSpc>
              <a:spcBef>
                <a:spcPts val="0"/>
              </a:spcBef>
              <a:spcAft>
                <a:spcPts val="0"/>
              </a:spcAft>
              <a:buClr>
                <a:srgbClr val="FFFFFF"/>
              </a:buClr>
              <a:buSzPts val="1200"/>
              <a:buFont typeface="Roboto Mono Thin"/>
              <a:buNone/>
              <a:defRPr sz="1200" b="0" i="0" u="none" strike="noStrike" cap="none">
                <a:solidFill>
                  <a:srgbClr val="FFFFFF"/>
                </a:solidFill>
                <a:latin typeface="Roboto Mono Thin"/>
                <a:ea typeface="Roboto Mono Thin"/>
                <a:cs typeface="Roboto Mono Thin"/>
                <a:sym typeface="Roboto Mono Thin"/>
              </a:defRPr>
            </a:lvl9pPr>
          </a:lstStyle>
          <a:p>
            <a:pPr>
              <a:lnSpc>
                <a:spcPct val="150000"/>
              </a:lnSpc>
            </a:pPr>
            <a:r>
              <a:rPr lang="en-US" sz="1800" dirty="0"/>
              <a:t>	</a:t>
            </a:r>
            <a:r>
              <a:rPr lang="en-US" sz="1800" dirty="0" err="1"/>
              <a:t>Plura</a:t>
            </a:r>
            <a:r>
              <a:rPr lang="en-US" sz="1800" dirty="0"/>
              <a:t> is a next-generation website builder designed to give users the power to create highly customizable, responsive web pages with ease. Developed using cutting-edge technologies such as Next.js, Bun, Prisma, MySQL, and Clerk Authentication, </a:t>
            </a:r>
            <a:r>
              <a:rPr lang="en-US" sz="1800" dirty="0" err="1"/>
              <a:t>Plura</a:t>
            </a:r>
            <a:r>
              <a:rPr lang="en-US" sz="1800" dirty="0"/>
              <a:t> is tailored for users who need a flexible platform to build and manage websites, akin to WordPress but with enhanced capabilities.</a:t>
            </a:r>
            <a:endParaRPr lang="en-IN" sz="1800" dirty="0"/>
          </a:p>
        </p:txBody>
      </p:sp>
      <p:cxnSp>
        <p:nvCxnSpPr>
          <p:cNvPr id="9" name="Straight Connector 8">
            <a:extLst>
              <a:ext uri="{FF2B5EF4-FFF2-40B4-BE49-F238E27FC236}">
                <a16:creationId xmlns:a16="http://schemas.microsoft.com/office/drawing/2014/main" id="{349A8D1B-21F6-A7F5-FEDB-AF66060AF7C7}"/>
              </a:ext>
            </a:extLst>
          </p:cNvPr>
          <p:cNvCxnSpPr>
            <a:cxnSpLocks/>
          </p:cNvCxnSpPr>
          <p:nvPr/>
        </p:nvCxnSpPr>
        <p:spPr>
          <a:xfrm>
            <a:off x="0" y="1100250"/>
            <a:ext cx="3865756" cy="0"/>
          </a:xfrm>
          <a:prstGeom prst="line">
            <a:avLst/>
          </a:prstGeom>
          <a:ln w="9525"/>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9"/>
        <p:cNvGrpSpPr/>
        <p:nvPr/>
      </p:nvGrpSpPr>
      <p:grpSpPr>
        <a:xfrm>
          <a:off x="0" y="0"/>
          <a:ext cx="0" cy="0"/>
          <a:chOff x="0" y="0"/>
          <a:chExt cx="0" cy="0"/>
        </a:xfrm>
      </p:grpSpPr>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19" name="Google Shape;419;p28"/>
          <p:cNvSpPr/>
          <p:nvPr/>
        </p:nvSpPr>
        <p:spPr>
          <a:xfrm>
            <a:off x="545801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58637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21" name="Google Shape;421;p28"/>
          <p:cNvSpPr/>
          <p:nvPr/>
        </p:nvSpPr>
        <p:spPr>
          <a:xfrm>
            <a:off x="521719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22" name="Google Shape;422;p28"/>
          <p:cNvSpPr/>
          <p:nvPr/>
        </p:nvSpPr>
        <p:spPr>
          <a:xfrm>
            <a:off x="558637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72489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80242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608200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614173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7" name="Google Shape;427;p28"/>
          <p:cNvSpPr/>
          <p:nvPr/>
        </p:nvSpPr>
        <p:spPr>
          <a:xfrm>
            <a:off x="614173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8" name="Google Shape;428;p28"/>
          <p:cNvSpPr/>
          <p:nvPr/>
        </p:nvSpPr>
        <p:spPr>
          <a:xfrm>
            <a:off x="576175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82402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626501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626501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696907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716097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724992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5" name="Google Shape;435;p28"/>
          <p:cNvSpPr/>
          <p:nvPr/>
        </p:nvSpPr>
        <p:spPr>
          <a:xfrm>
            <a:off x="748630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6" name="Google Shape;436;p28"/>
          <p:cNvSpPr/>
          <p:nvPr/>
        </p:nvSpPr>
        <p:spPr>
          <a:xfrm>
            <a:off x="743929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755748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809505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815859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768838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780657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Title 1">
            <a:extLst>
              <a:ext uri="{FF2B5EF4-FFF2-40B4-BE49-F238E27FC236}">
                <a16:creationId xmlns:a16="http://schemas.microsoft.com/office/drawing/2014/main" id="{731EB11C-A86D-B0DD-206D-1262AACAD5D9}"/>
              </a:ext>
            </a:extLst>
          </p:cNvPr>
          <p:cNvSpPr txBox="1">
            <a:spLocks/>
          </p:cNvSpPr>
          <p:nvPr/>
        </p:nvSpPr>
        <p:spPr>
          <a:xfrm>
            <a:off x="7791" y="-127988"/>
            <a:ext cx="4437831" cy="132556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l"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r>
              <a:rPr lang="en-IN" sz="2800" dirty="0"/>
              <a:t>Problem Statement</a:t>
            </a:r>
          </a:p>
        </p:txBody>
      </p:sp>
      <p:sp>
        <p:nvSpPr>
          <p:cNvPr id="11" name="Text Placeholder 2">
            <a:extLst>
              <a:ext uri="{FF2B5EF4-FFF2-40B4-BE49-F238E27FC236}">
                <a16:creationId xmlns:a16="http://schemas.microsoft.com/office/drawing/2014/main" id="{A599A64D-173E-7091-2768-735C53494E29}"/>
              </a:ext>
            </a:extLst>
          </p:cNvPr>
          <p:cNvSpPr txBox="1">
            <a:spLocks/>
          </p:cNvSpPr>
          <p:nvPr/>
        </p:nvSpPr>
        <p:spPr>
          <a:xfrm>
            <a:off x="35596" y="1197575"/>
            <a:ext cx="5080583" cy="4351338"/>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In today's digital age, creating a website is essential for both individuals and businesses. However, many existing website builders lack either flexibility or are too complex for non-technical users. </a:t>
            </a: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addresses this challenge by offering a user-friendly interface with drag-and-drop features, while also providing advanced customizability and responsive design options.</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spTree>
  </p:cSld>
  <p:clrMapOvr>
    <a:masterClrMapping/>
  </p:clrMapOvr>
  <mc:AlternateContent xmlns:mc="http://schemas.openxmlformats.org/markup-compatibility/2006" xmlns:p14="http://schemas.microsoft.com/office/powerpoint/2010/main">
    <mc:Choice Requires="p14">
      <p:transition spd="slow" p14:dur="2000">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16" name="Title 1">
            <a:extLst>
              <a:ext uri="{FF2B5EF4-FFF2-40B4-BE49-F238E27FC236}">
                <a16:creationId xmlns:a16="http://schemas.microsoft.com/office/drawing/2014/main" id="{CFEA5133-51E2-D1B8-31BF-AB74EB590220}"/>
              </a:ext>
            </a:extLst>
          </p:cNvPr>
          <p:cNvSpPr txBox="1">
            <a:spLocks/>
          </p:cNvSpPr>
          <p:nvPr/>
        </p:nvSpPr>
        <p:spPr>
          <a:xfrm>
            <a:off x="-148683" y="160413"/>
            <a:ext cx="2663283" cy="64247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1pPr>
            <a:lvl2pPr marR="0" lvl="1"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2pPr>
            <a:lvl3pPr marR="0" lvl="2"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3pPr>
            <a:lvl4pPr marR="0" lvl="3"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4pPr>
            <a:lvl5pPr marR="0" lvl="4"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5pPr>
            <a:lvl6pPr marR="0" lvl="5"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6pPr>
            <a:lvl7pPr marR="0" lvl="6"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7pPr>
            <a:lvl8pPr marR="0" lvl="7"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8pPr>
            <a:lvl9pPr marR="0" lvl="8" algn="ctr" rtl="0">
              <a:lnSpc>
                <a:spcPct val="100000"/>
              </a:lnSpc>
              <a:spcBef>
                <a:spcPts val="0"/>
              </a:spcBef>
              <a:spcAft>
                <a:spcPts val="0"/>
              </a:spcAft>
              <a:buClr>
                <a:srgbClr val="E3E9ED"/>
              </a:buClr>
              <a:buSzPts val="900"/>
              <a:buFont typeface="Roboto Black"/>
              <a:buNone/>
              <a:defRPr sz="900" b="0" i="0" u="none" strike="noStrike" cap="none">
                <a:solidFill>
                  <a:srgbClr val="E3E9ED"/>
                </a:solidFill>
                <a:latin typeface="Roboto Black"/>
                <a:ea typeface="Roboto Black"/>
                <a:cs typeface="Roboto Black"/>
                <a:sym typeface="Roboto Black"/>
              </a:defRPr>
            </a:lvl9pPr>
          </a:lstStyle>
          <a:p>
            <a:r>
              <a:rPr lang="en-IN" sz="2800" dirty="0">
                <a:solidFill>
                  <a:schemeClr val="accent1"/>
                </a:solidFill>
              </a:rPr>
              <a:t>Objectives</a:t>
            </a:r>
          </a:p>
        </p:txBody>
      </p:sp>
      <p:sp>
        <p:nvSpPr>
          <p:cNvPr id="17" name="Text Placeholder 2">
            <a:extLst>
              <a:ext uri="{FF2B5EF4-FFF2-40B4-BE49-F238E27FC236}">
                <a16:creationId xmlns:a16="http://schemas.microsoft.com/office/drawing/2014/main" id="{99F6C8A3-A3BC-19E4-288A-F9F8530A010B}"/>
              </a:ext>
            </a:extLst>
          </p:cNvPr>
          <p:cNvSpPr txBox="1">
            <a:spLocks/>
          </p:cNvSpPr>
          <p:nvPr/>
        </p:nvSpPr>
        <p:spPr>
          <a:xfrm>
            <a:off x="-64766" y="820004"/>
            <a:ext cx="5861132" cy="356601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1pPr>
            <a:lvl2pPr marL="914400" marR="0" lvl="1"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2pPr>
            <a:lvl3pPr marL="1371600" marR="0" lvl="2"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3pPr>
            <a:lvl4pPr marL="1828800" marR="0" lvl="3"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4pPr>
            <a:lvl5pPr marL="2286000" marR="0" lvl="4"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5pPr>
            <a:lvl6pPr marL="2743200" marR="0" lvl="5"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6pPr>
            <a:lvl7pPr marL="3200400" marR="0" lvl="6"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7pPr>
            <a:lvl8pPr marL="3657600" marR="0" lvl="7"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8pPr>
            <a:lvl9pPr marL="4114800" marR="0" lvl="8" indent="-317500" algn="ctr" rtl="0">
              <a:lnSpc>
                <a:spcPct val="100000"/>
              </a:lnSpc>
              <a:spcBef>
                <a:spcPts val="0"/>
              </a:spcBef>
              <a:spcAft>
                <a:spcPts val="0"/>
              </a:spcAft>
              <a:buClr>
                <a:srgbClr val="E3E9ED"/>
              </a:buClr>
              <a:buSzPts val="900"/>
              <a:buFont typeface="Roboto Light"/>
              <a:buNone/>
              <a:defRPr sz="900" b="0" i="0" u="none" strike="noStrike" cap="none">
                <a:solidFill>
                  <a:srgbClr val="E3E9ED"/>
                </a:solidFill>
                <a:latin typeface="Roboto Light"/>
                <a:ea typeface="Roboto Light"/>
                <a:cs typeface="Roboto Light"/>
                <a:sym typeface="Roboto Light"/>
              </a:defRPr>
            </a:lvl9pPr>
          </a:lstStyle>
          <a:p>
            <a:pPr algn="just">
              <a:lnSpc>
                <a:spcPct val="150000"/>
              </a:lnSpc>
              <a:buFont typeface="Arial" panose="020B0604020202020204" pitchFamily="34" charset="0"/>
              <a:buChar char="•"/>
            </a:pPr>
            <a:r>
              <a:rPr lang="en-US" sz="1800" dirty="0"/>
              <a:t>Develop an intuitive website builder with a drag-and-drop interface.</a:t>
            </a:r>
          </a:p>
          <a:p>
            <a:pPr algn="just">
              <a:lnSpc>
                <a:spcPct val="150000"/>
              </a:lnSpc>
              <a:buFont typeface="Arial" panose="020B0604020202020204" pitchFamily="34" charset="0"/>
              <a:buChar char="•"/>
            </a:pPr>
            <a:r>
              <a:rPr lang="en-US" sz="1800" dirty="0"/>
              <a:t>Ensure high responsiveness across various devices.</a:t>
            </a:r>
          </a:p>
          <a:p>
            <a:pPr algn="just">
              <a:lnSpc>
                <a:spcPct val="150000"/>
              </a:lnSpc>
              <a:buFont typeface="Arial" panose="020B0604020202020204" pitchFamily="34" charset="0"/>
              <a:buChar char="•"/>
            </a:pPr>
            <a:r>
              <a:rPr lang="en-US" sz="1800" dirty="0"/>
              <a:t>Implement robust user authentication and payment gateway integrations.</a:t>
            </a:r>
          </a:p>
          <a:p>
            <a:pPr algn="just">
              <a:lnSpc>
                <a:spcPct val="150000"/>
              </a:lnSpc>
              <a:buFont typeface="Arial" panose="020B0604020202020204" pitchFamily="34" charset="0"/>
              <a:buChar char="•"/>
            </a:pPr>
            <a:r>
              <a:rPr lang="en-US" sz="1800" dirty="0"/>
              <a:t>Provide community support features for issue resolution.</a:t>
            </a:r>
            <a:endParaRPr lang="en-IN" sz="1800" dirty="0"/>
          </a:p>
        </p:txBody>
      </p:sp>
      <p:cxnSp>
        <p:nvCxnSpPr>
          <p:cNvPr id="18" name="Straight Connector 17">
            <a:extLst>
              <a:ext uri="{FF2B5EF4-FFF2-40B4-BE49-F238E27FC236}">
                <a16:creationId xmlns:a16="http://schemas.microsoft.com/office/drawing/2014/main" id="{52CB6B34-7853-AF62-99D2-53ADC15139FB}"/>
              </a:ext>
            </a:extLst>
          </p:cNvPr>
          <p:cNvCxnSpPr>
            <a:cxnSpLocks/>
          </p:cNvCxnSpPr>
          <p:nvPr/>
        </p:nvCxnSpPr>
        <p:spPr>
          <a:xfrm>
            <a:off x="0" y="802886"/>
            <a:ext cx="3865756" cy="0"/>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1B90A8FE-1DD8-6FE0-0A5C-753578678360}"/>
              </a:ext>
            </a:extLst>
          </p:cNvPr>
          <p:cNvPicPr>
            <a:picLocks noChangeAspect="1"/>
          </p:cNvPicPr>
          <p:nvPr/>
        </p:nvPicPr>
        <p:blipFill>
          <a:blip r:embed="rId3"/>
          <a:stretch>
            <a:fillRect/>
          </a:stretch>
        </p:blipFill>
        <p:spPr>
          <a:xfrm>
            <a:off x="5796366" y="1417135"/>
            <a:ext cx="2663284" cy="217072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750">
        <p:pull/>
      </p:transition>
    </mc:Choice>
    <mc:Fallback xmlns="">
      <p:transition spd="slow">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4" name="Title 1">
            <a:extLst>
              <a:ext uri="{FF2B5EF4-FFF2-40B4-BE49-F238E27FC236}">
                <a16:creationId xmlns:a16="http://schemas.microsoft.com/office/drawing/2014/main" id="{0A3E67CD-1DBD-6855-D66A-4319F0B2128E}"/>
              </a:ext>
            </a:extLst>
          </p:cNvPr>
          <p:cNvSpPr txBox="1">
            <a:spLocks/>
          </p:cNvSpPr>
          <p:nvPr/>
        </p:nvSpPr>
        <p:spPr>
          <a:xfrm>
            <a:off x="0" y="170987"/>
            <a:ext cx="6306015" cy="64247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3000"/>
              <a:buFont typeface="Roboto Black"/>
              <a:buNone/>
              <a:defRPr sz="3000" b="0" i="0" u="none" strike="noStrike" cap="none">
                <a:solidFill>
                  <a:srgbClr val="FFFFFF"/>
                </a:solidFill>
                <a:latin typeface="Roboto Black"/>
                <a:ea typeface="Roboto Black"/>
                <a:cs typeface="Roboto Black"/>
                <a:sym typeface="Roboto Black"/>
              </a:defRPr>
            </a:lvl1pPr>
            <a:lvl2pPr marR="0" lvl="1"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2pPr>
            <a:lvl3pPr marR="0" lvl="2"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3pPr>
            <a:lvl4pPr marR="0" lvl="3"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4pPr>
            <a:lvl5pPr marR="0" lvl="4"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5pPr>
            <a:lvl6pPr marR="0" lvl="5"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6pPr>
            <a:lvl7pPr marR="0" lvl="6"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7pPr>
            <a:lvl8pPr marR="0" lvl="7"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8pPr>
            <a:lvl9pPr marR="0" lvl="8" algn="ctr" rtl="0">
              <a:lnSpc>
                <a:spcPct val="100000"/>
              </a:lnSpc>
              <a:spcBef>
                <a:spcPts val="0"/>
              </a:spcBef>
              <a:spcAft>
                <a:spcPts val="0"/>
              </a:spcAft>
              <a:buClr>
                <a:srgbClr val="FFFFFF"/>
              </a:buClr>
              <a:buSzPts val="5200"/>
              <a:buFont typeface="Bree Serif"/>
              <a:buNone/>
              <a:defRPr sz="5200" b="1" i="0" u="none" strike="noStrike" cap="none">
                <a:solidFill>
                  <a:srgbClr val="FFFFFF"/>
                </a:solidFill>
                <a:latin typeface="Bree Serif"/>
                <a:ea typeface="Bree Serif"/>
                <a:cs typeface="Bree Serif"/>
                <a:sym typeface="Bree Serif"/>
              </a:defRPr>
            </a:lvl9pPr>
          </a:lstStyle>
          <a:p>
            <a:r>
              <a:rPr lang="en-IN" dirty="0">
                <a:solidFill>
                  <a:schemeClr val="accent1"/>
                </a:solidFill>
              </a:rPr>
              <a:t>Proposed Solution / Methodology</a:t>
            </a:r>
          </a:p>
        </p:txBody>
      </p:sp>
      <p:sp>
        <p:nvSpPr>
          <p:cNvPr id="5" name="Text Placeholder 2">
            <a:extLst>
              <a:ext uri="{FF2B5EF4-FFF2-40B4-BE49-F238E27FC236}">
                <a16:creationId xmlns:a16="http://schemas.microsoft.com/office/drawing/2014/main" id="{C1260131-1D4C-2422-000D-8C36EABB403D}"/>
              </a:ext>
            </a:extLst>
          </p:cNvPr>
          <p:cNvSpPr txBox="1">
            <a:spLocks/>
          </p:cNvSpPr>
          <p:nvPr/>
        </p:nvSpPr>
        <p:spPr>
          <a:xfrm>
            <a:off x="151471" y="779819"/>
            <a:ext cx="5644895" cy="3134074"/>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Plura's</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methodology is centered around the user experience, providing an intuitive drag-and-drop interface, highly customizable templates, and responsive design elements. The solution integrates modern technologies, such as Next.js 14 and Prisma, to ensure a robust backend, with Clerk Authentication and payment gateways for secure user interactions.</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cxnSp>
        <p:nvCxnSpPr>
          <p:cNvPr id="6" name="Straight Connector 5">
            <a:extLst>
              <a:ext uri="{FF2B5EF4-FFF2-40B4-BE49-F238E27FC236}">
                <a16:creationId xmlns:a16="http://schemas.microsoft.com/office/drawing/2014/main" id="{C0721266-697D-F78D-98FE-98B0BCDFDBF8}"/>
              </a:ext>
            </a:extLst>
          </p:cNvPr>
          <p:cNvCxnSpPr>
            <a:cxnSpLocks/>
          </p:cNvCxnSpPr>
          <p:nvPr/>
        </p:nvCxnSpPr>
        <p:spPr>
          <a:xfrm>
            <a:off x="0" y="773149"/>
            <a:ext cx="6928624" cy="0"/>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62B90822-F5EC-B277-A9D7-D6F22DC19FC3}"/>
              </a:ext>
            </a:extLst>
          </p:cNvPr>
          <p:cNvPicPr>
            <a:picLocks noChangeAspect="1"/>
          </p:cNvPicPr>
          <p:nvPr/>
        </p:nvPicPr>
        <p:blipFill>
          <a:blip r:embed="rId3"/>
          <a:stretch>
            <a:fillRect/>
          </a:stretch>
        </p:blipFill>
        <p:spPr>
          <a:xfrm>
            <a:off x="5796366" y="804145"/>
            <a:ext cx="3293390" cy="313732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4518412" y="1315636"/>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1030562" y="555999"/>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sz="2800" dirty="0">
                <a:solidFill>
                  <a:schemeClr val="accent1"/>
                </a:solidFill>
              </a:rPr>
              <a:t>Tools &amp; Technology Used</a:t>
            </a:r>
            <a:endParaRPr sz="2800" dirty="0">
              <a:solidFill>
                <a:schemeClr val="accent1"/>
              </a:solidFill>
            </a:endParaRPr>
          </a:p>
        </p:txBody>
      </p:sp>
      <p:cxnSp>
        <p:nvCxnSpPr>
          <p:cNvPr id="458" name="Google Shape;458;p29"/>
          <p:cNvCxnSpPr>
            <a:cxnSpLocks/>
          </p:cNvCxnSpPr>
          <p:nvPr/>
        </p:nvCxnSpPr>
        <p:spPr>
          <a:xfrm>
            <a:off x="2943124" y="1195336"/>
            <a:ext cx="6280101"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1735118"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1592535"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186512"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267405"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502572"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267405"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267405"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643363"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237539"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2157377"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2157377"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2157377"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2157377"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2157377"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2157377"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2940235"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3103381"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3266527"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744819"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3866838"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3988857"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679432"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679432"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679432"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679432"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679432"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679432"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1279942"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1279942"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1279942"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1279942"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1279942"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1279942"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76185"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31026"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9711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886464"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9711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31026"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31026"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1736479"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1460915"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1193561"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1193561"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1193561"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1193561"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1193561"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1193561"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1722780"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1832461"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1943503"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1805033"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1885926"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1969555"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95468"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95468"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95468"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95468"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95468"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95468"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601291"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601291"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601291"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601291"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601291"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601291"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2400055"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2432956"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3566794"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2432956"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3384434"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3442026"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3500979"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2432956"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3348796"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3191123"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3038939"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3038939"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038939"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3038939"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3038939"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3038939"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3340570"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340363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3466702"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2468609"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2468609"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2468609"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2468609"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2468609"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2468609"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2700310"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2700310"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2700310"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2700310"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2700310"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2700310"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4592646" y="1362862"/>
            <a:ext cx="3715460" cy="55836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Next.Js 14: Frontend Framework</a:t>
            </a:r>
            <a:endParaRPr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endParaRPr>
          </a:p>
        </p:txBody>
      </p:sp>
      <p:sp>
        <p:nvSpPr>
          <p:cNvPr id="557" name="Google Shape;557;p29"/>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a:solidFill>
                <a:srgbClr val="0E2A47"/>
              </a:solidFill>
            </a:endParaRPr>
          </a:p>
        </p:txBody>
      </p:sp>
      <p:sp>
        <p:nvSpPr>
          <p:cNvPr id="5" name="Google Shape;446;p29">
            <a:extLst>
              <a:ext uri="{FF2B5EF4-FFF2-40B4-BE49-F238E27FC236}">
                <a16:creationId xmlns:a16="http://schemas.microsoft.com/office/drawing/2014/main" id="{613E0171-9572-BFE5-D41F-6538D64A44C8}"/>
              </a:ext>
            </a:extLst>
          </p:cNvPr>
          <p:cNvSpPr/>
          <p:nvPr/>
        </p:nvSpPr>
        <p:spPr>
          <a:xfrm rot="10800000">
            <a:off x="4522132" y="2018164"/>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46;p29">
            <a:extLst>
              <a:ext uri="{FF2B5EF4-FFF2-40B4-BE49-F238E27FC236}">
                <a16:creationId xmlns:a16="http://schemas.microsoft.com/office/drawing/2014/main" id="{1A2EF0FA-FBD3-49AB-5CAF-DE85C6310E04}"/>
              </a:ext>
            </a:extLst>
          </p:cNvPr>
          <p:cNvSpPr/>
          <p:nvPr/>
        </p:nvSpPr>
        <p:spPr>
          <a:xfrm rot="10800000">
            <a:off x="4514693" y="2731835"/>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46;p29">
            <a:extLst>
              <a:ext uri="{FF2B5EF4-FFF2-40B4-BE49-F238E27FC236}">
                <a16:creationId xmlns:a16="http://schemas.microsoft.com/office/drawing/2014/main" id="{77DC48E9-07BD-CA8B-F743-CA33BBF6A870}"/>
              </a:ext>
            </a:extLst>
          </p:cNvPr>
          <p:cNvSpPr/>
          <p:nvPr/>
        </p:nvSpPr>
        <p:spPr>
          <a:xfrm rot="10800000">
            <a:off x="4518408" y="3441799"/>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46;p29">
            <a:extLst>
              <a:ext uri="{FF2B5EF4-FFF2-40B4-BE49-F238E27FC236}">
                <a16:creationId xmlns:a16="http://schemas.microsoft.com/office/drawing/2014/main" id="{169EDB3B-7DE4-3154-8A74-5D47F72B3368}"/>
              </a:ext>
            </a:extLst>
          </p:cNvPr>
          <p:cNvSpPr/>
          <p:nvPr/>
        </p:nvSpPr>
        <p:spPr>
          <a:xfrm rot="10800000">
            <a:off x="4525847" y="4155469"/>
            <a:ext cx="3949079" cy="647795"/>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56;p29">
            <a:extLst>
              <a:ext uri="{FF2B5EF4-FFF2-40B4-BE49-F238E27FC236}">
                <a16:creationId xmlns:a16="http://schemas.microsoft.com/office/drawing/2014/main" id="{5CDC4C15-7DEA-7AB7-F6CC-A4D836D7BF13}"/>
              </a:ext>
            </a:extLst>
          </p:cNvPr>
          <p:cNvSpPr txBox="1">
            <a:spLocks/>
          </p:cNvSpPr>
          <p:nvPr/>
        </p:nvSpPr>
        <p:spPr>
          <a:xfrm>
            <a:off x="4603800" y="2065383"/>
            <a:ext cx="3715460" cy="5583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pPr algn="ctr"/>
            <a:r>
              <a:rPr lang="en-US" sz="1800">
                <a:solidFill>
                  <a:schemeClr val="tx1"/>
                </a:solidFill>
                <a:latin typeface="Roboto Light" panose="02000000000000000000" pitchFamily="2" charset="0"/>
                <a:ea typeface="Roboto Light" panose="02000000000000000000" pitchFamily="2" charset="0"/>
                <a:cs typeface="Roboto Light" panose="02000000000000000000" pitchFamily="2" charset="0"/>
              </a:rPr>
              <a:t>Bun: </a:t>
            </a:r>
            <a:r>
              <a:rPr lang="en-U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JavaScript Runtime</a:t>
            </a:r>
          </a:p>
        </p:txBody>
      </p:sp>
      <p:sp>
        <p:nvSpPr>
          <p:cNvPr id="10" name="Google Shape;556;p29">
            <a:extLst>
              <a:ext uri="{FF2B5EF4-FFF2-40B4-BE49-F238E27FC236}">
                <a16:creationId xmlns:a16="http://schemas.microsoft.com/office/drawing/2014/main" id="{77C9F10B-1575-C4FF-306D-69721863491E}"/>
              </a:ext>
            </a:extLst>
          </p:cNvPr>
          <p:cNvSpPr txBox="1">
            <a:spLocks/>
          </p:cNvSpPr>
          <p:nvPr/>
        </p:nvSpPr>
        <p:spPr>
          <a:xfrm>
            <a:off x="4626102" y="2771628"/>
            <a:ext cx="3715460" cy="5583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pPr algn="ctr"/>
            <a:r>
              <a:rPr lang="en-U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Prisma/MySQL: Database ORM</a:t>
            </a:r>
          </a:p>
        </p:txBody>
      </p:sp>
      <p:sp>
        <p:nvSpPr>
          <p:cNvPr id="11" name="Google Shape;556;p29">
            <a:extLst>
              <a:ext uri="{FF2B5EF4-FFF2-40B4-BE49-F238E27FC236}">
                <a16:creationId xmlns:a16="http://schemas.microsoft.com/office/drawing/2014/main" id="{896ECFA5-FB29-B91E-938E-6A2B13AF5CF9}"/>
              </a:ext>
            </a:extLst>
          </p:cNvPr>
          <p:cNvSpPr txBox="1">
            <a:spLocks/>
          </p:cNvSpPr>
          <p:nvPr/>
        </p:nvSpPr>
        <p:spPr>
          <a:xfrm>
            <a:off x="4455556" y="3482739"/>
            <a:ext cx="4087153" cy="5583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pPr algn="ctr"/>
            <a:r>
              <a:rPr lang="en-US" sz="1800" dirty="0" err="1">
                <a:solidFill>
                  <a:schemeClr val="tx1"/>
                </a:solidFill>
                <a:latin typeface="Roboto Light" panose="02000000000000000000" pitchFamily="2" charset="0"/>
                <a:ea typeface="Roboto Light" panose="02000000000000000000" pitchFamily="2" charset="0"/>
                <a:cs typeface="Roboto Light" panose="02000000000000000000" pitchFamily="2" charset="0"/>
              </a:rPr>
              <a:t>RazorPay</a:t>
            </a:r>
            <a:r>
              <a:rPr lang="en-U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 Payment Integration</a:t>
            </a:r>
          </a:p>
        </p:txBody>
      </p:sp>
      <p:sp>
        <p:nvSpPr>
          <p:cNvPr id="12" name="Google Shape;556;p29">
            <a:extLst>
              <a:ext uri="{FF2B5EF4-FFF2-40B4-BE49-F238E27FC236}">
                <a16:creationId xmlns:a16="http://schemas.microsoft.com/office/drawing/2014/main" id="{4D4831DD-2902-2367-EEBC-172C68F7DB9A}"/>
              </a:ext>
            </a:extLst>
          </p:cNvPr>
          <p:cNvSpPr txBox="1">
            <a:spLocks/>
          </p:cNvSpPr>
          <p:nvPr/>
        </p:nvSpPr>
        <p:spPr>
          <a:xfrm>
            <a:off x="4626102" y="4198974"/>
            <a:ext cx="3715460" cy="55836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1pPr>
            <a:lvl2pPr marR="0" lvl="1"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2pPr>
            <a:lvl3pPr marR="0" lvl="2"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3pPr>
            <a:lvl4pPr marR="0" lvl="3"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4pPr>
            <a:lvl5pPr marR="0" lvl="4"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5pPr>
            <a:lvl6pPr marR="0" lvl="5"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6pPr>
            <a:lvl7pPr marR="0" lvl="6"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7pPr>
            <a:lvl8pPr marR="0" lvl="7"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8pPr>
            <a:lvl9pPr marR="0" lvl="8" algn="r" rtl="0">
              <a:lnSpc>
                <a:spcPct val="100000"/>
              </a:lnSpc>
              <a:spcBef>
                <a:spcPts val="0"/>
              </a:spcBef>
              <a:spcAft>
                <a:spcPts val="0"/>
              </a:spcAft>
              <a:buClr>
                <a:schemeClr val="accent1"/>
              </a:buClr>
              <a:buSzPts val="1100"/>
              <a:buFont typeface="Roboto Black"/>
              <a:buNone/>
              <a:defRPr sz="1100" b="0" i="0" u="none" strike="noStrike" cap="none">
                <a:solidFill>
                  <a:schemeClr val="accent1"/>
                </a:solidFill>
                <a:latin typeface="Roboto Black"/>
                <a:ea typeface="Roboto Black"/>
                <a:cs typeface="Roboto Black"/>
                <a:sym typeface="Roboto Black"/>
              </a:defRPr>
            </a:lvl9pPr>
          </a:lstStyle>
          <a:p>
            <a:pPr algn="ctr"/>
            <a:r>
              <a:rPr lang="en-US" sz="1800" dirty="0">
                <a:solidFill>
                  <a:schemeClr val="tx1"/>
                </a:solidFill>
                <a:latin typeface="Roboto Light" panose="02000000000000000000" pitchFamily="2" charset="0"/>
                <a:ea typeface="Roboto Light" panose="02000000000000000000" pitchFamily="2" charset="0"/>
                <a:cs typeface="Roboto Light" panose="02000000000000000000" pitchFamily="2" charset="0"/>
              </a:rPr>
              <a:t>Clerk: User Authentication</a:t>
            </a:r>
          </a:p>
        </p:txBody>
      </p:sp>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51"/>
        <p:cNvGrpSpPr/>
        <p:nvPr/>
      </p:nvGrpSpPr>
      <p:grpSpPr>
        <a:xfrm>
          <a:off x="0" y="0"/>
          <a:ext cx="0" cy="0"/>
          <a:chOff x="0" y="0"/>
          <a:chExt cx="0" cy="0"/>
        </a:xfrm>
      </p:grpSpPr>
      <p:sp>
        <p:nvSpPr>
          <p:cNvPr id="18" name="Title 1">
            <a:extLst>
              <a:ext uri="{FF2B5EF4-FFF2-40B4-BE49-F238E27FC236}">
                <a16:creationId xmlns:a16="http://schemas.microsoft.com/office/drawing/2014/main" id="{0D3B0FC2-8514-11A3-BDF3-47BFEBFD9CB3}"/>
              </a:ext>
            </a:extLst>
          </p:cNvPr>
          <p:cNvSpPr txBox="1">
            <a:spLocks/>
          </p:cNvSpPr>
          <p:nvPr/>
        </p:nvSpPr>
        <p:spPr>
          <a:xfrm>
            <a:off x="198862" y="96643"/>
            <a:ext cx="7138639" cy="75842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1pPr>
            <a:lvl2pPr marR="0" lvl="1"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2pPr>
            <a:lvl3pPr marR="0" lvl="2"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3pPr>
            <a:lvl4pPr marR="0" lvl="3"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4pPr>
            <a:lvl5pPr marR="0" lvl="4"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5pPr>
            <a:lvl6pPr marR="0" lvl="5"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6pPr>
            <a:lvl7pPr marR="0" lvl="6"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7pPr>
            <a:lvl8pPr marR="0" lvl="7"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8pPr>
            <a:lvl9pPr marR="0" lvl="8" algn="l" rtl="0">
              <a:lnSpc>
                <a:spcPct val="100000"/>
              </a:lnSpc>
              <a:spcBef>
                <a:spcPts val="0"/>
              </a:spcBef>
              <a:spcAft>
                <a:spcPts val="0"/>
              </a:spcAft>
              <a:buClr>
                <a:srgbClr val="FFFFFF"/>
              </a:buClr>
              <a:buSzPts val="1100"/>
              <a:buFont typeface="Roboto Black"/>
              <a:buNone/>
              <a:defRPr sz="1100" b="0" i="0" u="none" strike="noStrike" cap="none">
                <a:solidFill>
                  <a:srgbClr val="FFFFFF"/>
                </a:solidFill>
                <a:latin typeface="Roboto Black"/>
                <a:ea typeface="Roboto Black"/>
                <a:cs typeface="Roboto Black"/>
                <a:sym typeface="Roboto Black"/>
              </a:defRPr>
            </a:lvl9pPr>
          </a:lstStyle>
          <a:p>
            <a:r>
              <a:rPr lang="en-IN" sz="2800" dirty="0">
                <a:solidFill>
                  <a:schemeClr val="accent1"/>
                </a:solidFill>
              </a:rPr>
              <a:t>Design and Implementation Details</a:t>
            </a:r>
          </a:p>
        </p:txBody>
      </p:sp>
      <p:sp>
        <p:nvSpPr>
          <p:cNvPr id="19" name="Text Placeholder 2">
            <a:extLst>
              <a:ext uri="{FF2B5EF4-FFF2-40B4-BE49-F238E27FC236}">
                <a16:creationId xmlns:a16="http://schemas.microsoft.com/office/drawing/2014/main" id="{7FBA9CFE-99BB-7AF9-0303-91CD2DAC43BD}"/>
              </a:ext>
            </a:extLst>
          </p:cNvPr>
          <p:cNvSpPr txBox="1">
            <a:spLocks/>
          </p:cNvSpPr>
          <p:nvPr/>
        </p:nvSpPr>
        <p:spPr>
          <a:xfrm>
            <a:off x="3301138" y="1234774"/>
            <a:ext cx="5842861" cy="380386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pP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The design of </a:t>
            </a:r>
            <a:r>
              <a:rPr lang="en-US" sz="1800" dirty="0" err="1">
                <a:solidFill>
                  <a:schemeClr val="bg1"/>
                </a:solidFill>
                <a:latin typeface="Roboto Light" panose="02000000000000000000" pitchFamily="2" charset="0"/>
                <a:ea typeface="Roboto Light" panose="02000000000000000000" pitchFamily="2" charset="0"/>
                <a:cs typeface="Roboto Light" panose="02000000000000000000" pitchFamily="2" charset="0"/>
              </a:rPr>
              <a:t>Plura</a:t>
            </a:r>
            <a:r>
              <a:rPr lang="en-US"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rPr>
              <a:t> involves a modular architecture that separates concerns between the frontend, backend, and database. Data flow diagrams and ER diagrams are used to model the relationships and interactions between different components of the system.</a:t>
            </a:r>
            <a:endParaRPr lang="en-IN" sz="1800" dirty="0">
              <a:solidFill>
                <a:schemeClr val="bg1"/>
              </a:solidFill>
              <a:latin typeface="Roboto Light" panose="02000000000000000000" pitchFamily="2" charset="0"/>
              <a:ea typeface="Roboto Light" panose="02000000000000000000" pitchFamily="2" charset="0"/>
              <a:cs typeface="Roboto Light" panose="02000000000000000000" pitchFamily="2" charset="0"/>
            </a:endParaRPr>
          </a:p>
        </p:txBody>
      </p:sp>
      <p:cxnSp>
        <p:nvCxnSpPr>
          <p:cNvPr id="20" name="Straight Connector 19">
            <a:extLst>
              <a:ext uri="{FF2B5EF4-FFF2-40B4-BE49-F238E27FC236}">
                <a16:creationId xmlns:a16="http://schemas.microsoft.com/office/drawing/2014/main" id="{B644B558-3004-3526-71B5-7ED012636E39}"/>
              </a:ext>
            </a:extLst>
          </p:cNvPr>
          <p:cNvCxnSpPr>
            <a:cxnSpLocks/>
          </p:cNvCxnSpPr>
          <p:nvPr/>
        </p:nvCxnSpPr>
        <p:spPr>
          <a:xfrm>
            <a:off x="0" y="773149"/>
            <a:ext cx="6928624" cy="0"/>
          </a:xfrm>
          <a:prstGeom prst="line">
            <a:avLst/>
          </a:prstGeom>
          <a:ln w="9525"/>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6AB753B0-6756-1555-6E73-4900198984D0}"/>
              </a:ext>
            </a:extLst>
          </p:cNvPr>
          <p:cNvPicPr>
            <a:picLocks noChangeAspect="1"/>
          </p:cNvPicPr>
          <p:nvPr/>
        </p:nvPicPr>
        <p:blipFill>
          <a:blip r:embed="rId3"/>
          <a:stretch>
            <a:fillRect/>
          </a:stretch>
        </p:blipFill>
        <p:spPr>
          <a:xfrm>
            <a:off x="8189" y="983973"/>
            <a:ext cx="3293390" cy="329339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0"/>
          <p:cNvSpPr txBox="1">
            <a:spLocks noGrp="1"/>
          </p:cNvSpPr>
          <p:nvPr>
            <p:ph type="ctrTitle" idx="6"/>
          </p:nvPr>
        </p:nvSpPr>
        <p:spPr>
          <a:xfrm>
            <a:off x="123271" y="85118"/>
            <a:ext cx="85206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800" dirty="0">
                <a:solidFill>
                  <a:schemeClr val="accent1"/>
                </a:solidFill>
              </a:rPr>
              <a:t>Data Flow Diagram</a:t>
            </a:r>
            <a:endParaRPr sz="2800" dirty="0">
              <a:solidFill>
                <a:schemeClr val="accent1"/>
              </a:solidFill>
            </a:endParaRPr>
          </a:p>
        </p:txBody>
      </p:sp>
      <p:cxnSp>
        <p:nvCxnSpPr>
          <p:cNvPr id="600" name="Google Shape;600;p30"/>
          <p:cNvCxnSpPr/>
          <p:nvPr/>
        </p:nvCxnSpPr>
        <p:spPr>
          <a:xfrm>
            <a:off x="123271" y="677404"/>
            <a:ext cx="8520600" cy="0"/>
          </a:xfrm>
          <a:prstGeom prst="straightConnector1">
            <a:avLst/>
          </a:prstGeom>
          <a:noFill/>
          <a:ln w="9525" cap="flat" cmpd="sng">
            <a:solidFill>
              <a:schemeClr val="accent1"/>
            </a:solidFill>
            <a:prstDash val="solid"/>
            <a:round/>
            <a:headEnd type="none" w="med" len="med"/>
            <a:tailEnd type="none" w="med" len="med"/>
          </a:ln>
        </p:spPr>
      </p:cxnSp>
      <p:sp>
        <p:nvSpPr>
          <p:cNvPr id="2" name="Rectangle 2">
            <a:extLst>
              <a:ext uri="{FF2B5EF4-FFF2-40B4-BE49-F238E27FC236}">
                <a16:creationId xmlns:a16="http://schemas.microsoft.com/office/drawing/2014/main" id="{CEDE5056-B077-5011-57BD-F4F40A2F6EB8}"/>
              </a:ext>
            </a:extLst>
          </p:cNvPr>
          <p:cNvSpPr>
            <a:spLocks noChangeArrowheads="1"/>
          </p:cNvSpPr>
          <p:nvPr/>
        </p:nvSpPr>
        <p:spPr bwMode="auto">
          <a:xfrm>
            <a:off x="1743559" y="6635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25" name="Picture 6">
            <a:extLst>
              <a:ext uri="{FF2B5EF4-FFF2-40B4-BE49-F238E27FC236}">
                <a16:creationId xmlns:a16="http://schemas.microsoft.com/office/drawing/2014/main" id="{F38FE90B-C8D9-0865-4F45-2A5529FEA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4027" y="705547"/>
            <a:ext cx="5848407" cy="444388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1358250F-59CD-568C-9D4A-29C3B7945A4F}"/>
              </a:ext>
            </a:extLst>
          </p:cNvPr>
          <p:cNvSpPr>
            <a:spLocks noChangeArrowheads="1"/>
          </p:cNvSpPr>
          <p:nvPr/>
        </p:nvSpPr>
        <p:spPr bwMode="auto">
          <a:xfrm>
            <a:off x="1743559" y="51435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2" name="Rectangle 2">
            <a:extLst>
              <a:ext uri="{FF2B5EF4-FFF2-40B4-BE49-F238E27FC236}">
                <a16:creationId xmlns:a16="http://schemas.microsoft.com/office/drawing/2014/main" id="{CEDE5056-B077-5011-57BD-F4F40A2F6EB8}"/>
              </a:ext>
            </a:extLst>
          </p:cNvPr>
          <p:cNvSpPr>
            <a:spLocks noChangeArrowheads="1"/>
          </p:cNvSpPr>
          <p:nvPr/>
        </p:nvSpPr>
        <p:spPr bwMode="auto">
          <a:xfrm>
            <a:off x="1743559" y="66357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25" name="Picture 6">
            <a:extLst>
              <a:ext uri="{FF2B5EF4-FFF2-40B4-BE49-F238E27FC236}">
                <a16:creationId xmlns:a16="http://schemas.microsoft.com/office/drawing/2014/main" id="{F38FE90B-C8D9-0865-4F45-2A5529FEA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348" y="1699232"/>
            <a:ext cx="8520600" cy="647434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1358250F-59CD-568C-9D4A-29C3B7945A4F}"/>
              </a:ext>
            </a:extLst>
          </p:cNvPr>
          <p:cNvSpPr>
            <a:spLocks noChangeArrowheads="1"/>
          </p:cNvSpPr>
          <p:nvPr/>
        </p:nvSpPr>
        <p:spPr bwMode="auto">
          <a:xfrm>
            <a:off x="1743559" y="51435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4074402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TotalTime>
  <Words>536</Words>
  <Application>Microsoft Office PowerPoint</Application>
  <PresentationFormat>On-screen Show (16:9)</PresentationFormat>
  <Paragraphs>56</Paragraphs>
  <Slides>18</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Roboto Light</vt:lpstr>
      <vt:lpstr>Roboto Thin</vt:lpstr>
      <vt:lpstr>Times New Roman</vt:lpstr>
      <vt:lpstr>Wingdings</vt:lpstr>
      <vt:lpstr>Roboto Mono Thin</vt:lpstr>
      <vt:lpstr>Roboto Black</vt:lpstr>
      <vt:lpstr>Arial</vt:lpstr>
      <vt:lpstr>WEB PROPOSAL</vt:lpstr>
      <vt:lpstr>PowerPoint Presentation</vt:lpstr>
      <vt:lpstr>PowerPoint Presentation</vt:lpstr>
      <vt:lpstr>PowerPoint Presentation</vt:lpstr>
      <vt:lpstr>PowerPoint Presentation</vt:lpstr>
      <vt:lpstr>PowerPoint Presentation</vt:lpstr>
      <vt:lpstr>Tools &amp; Technology Used</vt:lpstr>
      <vt:lpstr>PowerPoint Presentation</vt:lpstr>
      <vt:lpstr>Data Flow Diagram</vt:lpstr>
      <vt:lpstr>PowerPoint Presentation</vt:lpstr>
      <vt:lpstr>PowerPoint Presentation</vt:lpstr>
      <vt:lpstr>PROJECT STAGES</vt:lpstr>
      <vt:lpstr>Our Achievements</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Prashant Sagar Shakya</cp:lastModifiedBy>
  <cp:revision>24</cp:revision>
  <dcterms:modified xsi:type="dcterms:W3CDTF">2024-10-16T04:55:15Z</dcterms:modified>
</cp:coreProperties>
</file>